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comments/comment1.xml" ContentType="application/vnd.openxmlformats-officedocument.presentationml.comments+xml"/>
  <Override PartName="/ppt/notesSlides/notesSlide21.xml" ContentType="application/vnd.openxmlformats-officedocument.presentationml.notesSlide+xml"/>
  <Override PartName="/ppt/comments/comment2.xml" ContentType="application/vnd.openxmlformats-officedocument.presentationml.comments+xml"/>
  <Override PartName="/ppt/notesSlides/notesSlide2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9"/>
  </p:notesMasterIdLst>
  <p:handoutMasterIdLst>
    <p:handoutMasterId r:id="rId30"/>
  </p:handoutMasterIdLst>
  <p:sldIdLst>
    <p:sldId id="256" r:id="rId2"/>
    <p:sldId id="730" r:id="rId3"/>
    <p:sldId id="759" r:id="rId4"/>
    <p:sldId id="728" r:id="rId5"/>
    <p:sldId id="754" r:id="rId6"/>
    <p:sldId id="606" r:id="rId7"/>
    <p:sldId id="742" r:id="rId8"/>
    <p:sldId id="743" r:id="rId9"/>
    <p:sldId id="744" r:id="rId10"/>
    <p:sldId id="745" r:id="rId11"/>
    <p:sldId id="746" r:id="rId12"/>
    <p:sldId id="747" r:id="rId13"/>
    <p:sldId id="748" r:id="rId14"/>
    <p:sldId id="749" r:id="rId15"/>
    <p:sldId id="750" r:id="rId16"/>
    <p:sldId id="755" r:id="rId17"/>
    <p:sldId id="756" r:id="rId18"/>
    <p:sldId id="753" r:id="rId19"/>
    <p:sldId id="752" r:id="rId20"/>
    <p:sldId id="727" r:id="rId21"/>
    <p:sldId id="757" r:id="rId22"/>
    <p:sldId id="758" r:id="rId23"/>
    <p:sldId id="266" r:id="rId24"/>
    <p:sldId id="761" r:id="rId25"/>
    <p:sldId id="338" r:id="rId26"/>
    <p:sldId id="301" r:id="rId27"/>
    <p:sldId id="295" r:id="rId28"/>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Franklin Gothic Medium" panose="020B06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Medium" panose="020B0603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vid Hancock" initials="DH" lastIdx="1" clrIdx="0">
    <p:extLst>
      <p:ext uri="{19B8F6BF-5375-455C-9EA6-DF929625EA0E}">
        <p15:presenceInfo xmlns:p15="http://schemas.microsoft.com/office/powerpoint/2012/main" userId="S-1-5-21-1446271055-2294076819-2497763010-11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3746"/>
    <a:srgbClr val="3E498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257" autoAdjust="0"/>
    <p:restoredTop sz="94165" autoAdjust="0"/>
  </p:normalViewPr>
  <p:slideViewPr>
    <p:cSldViewPr>
      <p:cViewPr varScale="1">
        <p:scale>
          <a:sx n="93" d="100"/>
          <a:sy n="93" d="100"/>
        </p:scale>
        <p:origin x="90" y="43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279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35" Type="http://schemas.openxmlformats.org/officeDocument/2006/relationships/tableStyles" Target="tableStyles.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4-06T13:02:59.235" idx="1">
    <p:pos x="5520" y="224"/>
    <p:text>Proposed Allocation of Funds</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4-06T13:02:59.235" idx="1">
    <p:pos x="5520" y="224"/>
    <p:text>Proposed Allocation of Funds</p:text>
    <p:extLst>
      <p:ext uri="{C676402C-5697-4E1C-873F-D02D1690AC5C}">
        <p15:threadingInfo xmlns:p15="http://schemas.microsoft.com/office/powerpoint/2012/main" timeZoneBias="30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8D5E818-0A1C-48B4-BDB9-82E039C141B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BA8ADCC9-4BD9-4669-8FF0-14BA8D962111}">
      <dgm:prSet phldrT="[Text]" custT="1"/>
      <dgm:spPr>
        <a:solidFill>
          <a:schemeClr val="tx2">
            <a:lumMod val="40000"/>
            <a:lumOff val="60000"/>
          </a:schemeClr>
        </a:solidFill>
      </dgm:spPr>
      <dgm:t>
        <a:bodyPr/>
        <a:lstStyle/>
        <a:p>
          <a:r>
            <a:rPr lang="en-US" sz="2000" dirty="0">
              <a:solidFill>
                <a:schemeClr val="tx1"/>
              </a:solidFill>
            </a:rPr>
            <a:t>Draft Plan Availability</a:t>
          </a:r>
        </a:p>
      </dgm:t>
    </dgm:pt>
    <dgm:pt modelId="{21E7E4EF-2ADB-4FE0-BF40-CC80FDF97E51}" type="parTrans" cxnId="{6942861A-41D5-4A54-9E70-748D9D6D7060}">
      <dgm:prSet/>
      <dgm:spPr/>
      <dgm:t>
        <a:bodyPr/>
        <a:lstStyle/>
        <a:p>
          <a:endParaRPr lang="en-US"/>
        </a:p>
      </dgm:t>
    </dgm:pt>
    <dgm:pt modelId="{34249542-B5A0-4190-A05B-AD58060FA64B}" type="sibTrans" cxnId="{6942861A-41D5-4A54-9E70-748D9D6D7060}">
      <dgm:prSet/>
      <dgm:spPr/>
      <dgm:t>
        <a:bodyPr/>
        <a:lstStyle/>
        <a:p>
          <a:endParaRPr lang="en-US"/>
        </a:p>
      </dgm:t>
    </dgm:pt>
    <dgm:pt modelId="{4EF41C5E-F521-4A98-BDE0-E19DA1963D45}">
      <dgm:prSet phldrT="[Text]" custT="1"/>
      <dgm:spPr>
        <a:solidFill>
          <a:schemeClr val="accent6">
            <a:lumMod val="60000"/>
            <a:lumOff val="40000"/>
            <a:alpha val="90000"/>
          </a:schemeClr>
        </a:solidFill>
      </dgm:spPr>
      <dgm:t>
        <a:bodyPr/>
        <a:lstStyle/>
        <a:p>
          <a:r>
            <a:rPr lang="en-US" sz="1600" dirty="0"/>
            <a:t>April 8, 2021</a:t>
          </a:r>
        </a:p>
      </dgm:t>
    </dgm:pt>
    <dgm:pt modelId="{F7E591E1-9DA6-41ED-BA9F-B7E3AD9E7D56}" type="parTrans" cxnId="{70BC4A07-0BC5-4E8A-8215-5C72D095AF11}">
      <dgm:prSet/>
      <dgm:spPr/>
      <dgm:t>
        <a:bodyPr/>
        <a:lstStyle/>
        <a:p>
          <a:endParaRPr lang="en-US"/>
        </a:p>
      </dgm:t>
    </dgm:pt>
    <dgm:pt modelId="{6DC81D98-735F-4F48-A805-B72DE7AFD360}" type="sibTrans" cxnId="{70BC4A07-0BC5-4E8A-8215-5C72D095AF11}">
      <dgm:prSet/>
      <dgm:spPr/>
      <dgm:t>
        <a:bodyPr/>
        <a:lstStyle/>
        <a:p>
          <a:endParaRPr lang="en-US"/>
        </a:p>
      </dgm:t>
    </dgm:pt>
    <dgm:pt modelId="{B63BFE4F-F85D-4E47-8574-88D164BE9CCA}">
      <dgm:prSet phldrT="[Text]" custT="1"/>
      <dgm:spPr>
        <a:solidFill>
          <a:schemeClr val="tx2">
            <a:lumMod val="40000"/>
            <a:lumOff val="60000"/>
          </a:schemeClr>
        </a:solidFill>
      </dgm:spPr>
      <dgm:t>
        <a:bodyPr/>
        <a:lstStyle/>
        <a:p>
          <a:r>
            <a:rPr lang="en-US" sz="2000" dirty="0">
              <a:solidFill>
                <a:schemeClr val="tx1"/>
              </a:solidFill>
            </a:rPr>
            <a:t>Public Comment Period</a:t>
          </a:r>
        </a:p>
      </dgm:t>
    </dgm:pt>
    <dgm:pt modelId="{92B7BDF9-497B-4626-B455-E712B0E9C1A5}" type="parTrans" cxnId="{7A34240C-5DAD-4710-88BD-B444AB7183DE}">
      <dgm:prSet/>
      <dgm:spPr/>
      <dgm:t>
        <a:bodyPr/>
        <a:lstStyle/>
        <a:p>
          <a:endParaRPr lang="en-US"/>
        </a:p>
      </dgm:t>
    </dgm:pt>
    <dgm:pt modelId="{15AB8529-0B8B-4237-B809-CEF59F3872EF}" type="sibTrans" cxnId="{7A34240C-5DAD-4710-88BD-B444AB7183DE}">
      <dgm:prSet/>
      <dgm:spPr/>
      <dgm:t>
        <a:bodyPr/>
        <a:lstStyle/>
        <a:p>
          <a:endParaRPr lang="en-US"/>
        </a:p>
      </dgm:t>
    </dgm:pt>
    <dgm:pt modelId="{EC2C2C28-D3F6-44D0-9510-CEF889CCFF7F}">
      <dgm:prSet phldrT="[Text]" custT="1"/>
      <dgm:spPr>
        <a:solidFill>
          <a:schemeClr val="accent6">
            <a:lumMod val="60000"/>
            <a:lumOff val="40000"/>
            <a:alpha val="90000"/>
          </a:schemeClr>
        </a:solidFill>
      </dgm:spPr>
      <dgm:t>
        <a:bodyPr/>
        <a:lstStyle/>
        <a:p>
          <a:r>
            <a:rPr lang="en-US" sz="1400" b="0" dirty="0"/>
            <a:t>April 8, 2021-May 10, 2021</a:t>
          </a:r>
        </a:p>
      </dgm:t>
    </dgm:pt>
    <dgm:pt modelId="{C61DB6E8-35B8-4888-83A4-F96201082CDF}" type="parTrans" cxnId="{4DCC6778-A26A-4F9F-A214-79F018079843}">
      <dgm:prSet/>
      <dgm:spPr/>
      <dgm:t>
        <a:bodyPr/>
        <a:lstStyle/>
        <a:p>
          <a:endParaRPr lang="en-US"/>
        </a:p>
      </dgm:t>
    </dgm:pt>
    <dgm:pt modelId="{5C55C6B2-C7E4-4748-AEF6-F6B0EE3C6607}" type="sibTrans" cxnId="{4DCC6778-A26A-4F9F-A214-79F018079843}">
      <dgm:prSet/>
      <dgm:spPr/>
      <dgm:t>
        <a:bodyPr/>
        <a:lstStyle/>
        <a:p>
          <a:endParaRPr lang="en-US"/>
        </a:p>
      </dgm:t>
    </dgm:pt>
    <dgm:pt modelId="{0319F5A1-2722-4ACD-865E-7BEF91E9DF30}">
      <dgm:prSet phldrT="[Text]" custT="1"/>
      <dgm:spPr>
        <a:solidFill>
          <a:schemeClr val="tx2">
            <a:lumMod val="40000"/>
            <a:lumOff val="60000"/>
          </a:schemeClr>
        </a:solidFill>
      </dgm:spPr>
      <dgm:t>
        <a:bodyPr/>
        <a:lstStyle/>
        <a:p>
          <a:endParaRPr lang="en-US" sz="2000" dirty="0">
            <a:solidFill>
              <a:schemeClr val="tx1"/>
            </a:solidFill>
          </a:endParaRPr>
        </a:p>
        <a:p>
          <a:endParaRPr lang="en-US" sz="2000" dirty="0">
            <a:solidFill>
              <a:schemeClr val="tx1"/>
            </a:solidFill>
          </a:endParaRPr>
        </a:p>
        <a:p>
          <a:r>
            <a:rPr lang="en-US" sz="2000" dirty="0">
              <a:solidFill>
                <a:schemeClr val="tx1"/>
              </a:solidFill>
            </a:rPr>
            <a:t>Public Comments should be submitted to:</a:t>
          </a:r>
        </a:p>
        <a:p>
          <a:endParaRPr lang="en-US" sz="2000" dirty="0">
            <a:solidFill>
              <a:schemeClr val="tx1"/>
            </a:solidFill>
          </a:endParaRPr>
        </a:p>
        <a:p>
          <a:endParaRPr lang="en-US" sz="2000" dirty="0">
            <a:solidFill>
              <a:schemeClr val="tx1"/>
            </a:solidFill>
          </a:endParaRPr>
        </a:p>
      </dgm:t>
    </dgm:pt>
    <dgm:pt modelId="{FD0A06BC-CBF3-4E86-AD20-2AC5BCF28C61}" type="parTrans" cxnId="{6DEDE9F5-489B-4B5C-A42F-21280DEF117C}">
      <dgm:prSet/>
      <dgm:spPr/>
      <dgm:t>
        <a:bodyPr/>
        <a:lstStyle/>
        <a:p>
          <a:endParaRPr lang="en-US"/>
        </a:p>
      </dgm:t>
    </dgm:pt>
    <dgm:pt modelId="{4F772392-95A4-4291-A1D3-DEE86A536262}" type="sibTrans" cxnId="{6DEDE9F5-489B-4B5C-A42F-21280DEF117C}">
      <dgm:prSet/>
      <dgm:spPr/>
      <dgm:t>
        <a:bodyPr/>
        <a:lstStyle/>
        <a:p>
          <a:endParaRPr lang="en-US"/>
        </a:p>
      </dgm:t>
    </dgm:pt>
    <dgm:pt modelId="{FF702153-60F0-4F9C-BD7C-2437ED98DD0C}">
      <dgm:prSet phldrT="[Text]" custT="1"/>
      <dgm:spPr>
        <a:solidFill>
          <a:schemeClr val="accent6">
            <a:lumMod val="60000"/>
            <a:lumOff val="40000"/>
            <a:alpha val="90000"/>
          </a:schemeClr>
        </a:solidFill>
      </dgm:spPr>
      <dgm:t>
        <a:bodyPr/>
        <a:lstStyle/>
        <a:p>
          <a:r>
            <a:rPr lang="en-US" sz="1600" dirty="0"/>
            <a:t>Mississippi Home Corporation</a:t>
          </a:r>
        </a:p>
      </dgm:t>
    </dgm:pt>
    <dgm:pt modelId="{DBA64DD3-129D-4E96-AABE-5BDB41CD7809}" type="parTrans" cxnId="{DB82226D-CD19-49A1-A52D-77FB8265CBBC}">
      <dgm:prSet/>
      <dgm:spPr/>
      <dgm:t>
        <a:bodyPr/>
        <a:lstStyle/>
        <a:p>
          <a:endParaRPr lang="en-US"/>
        </a:p>
      </dgm:t>
    </dgm:pt>
    <dgm:pt modelId="{3852455B-89A8-4D80-B50A-679842FBF58A}" type="sibTrans" cxnId="{DB82226D-CD19-49A1-A52D-77FB8265CBBC}">
      <dgm:prSet/>
      <dgm:spPr/>
      <dgm:t>
        <a:bodyPr/>
        <a:lstStyle/>
        <a:p>
          <a:endParaRPr lang="en-US"/>
        </a:p>
      </dgm:t>
    </dgm:pt>
    <dgm:pt modelId="{E27D0565-3ED6-4F4C-8034-233F5FFEE6A9}">
      <dgm:prSet phldrT="[Text]" custT="1"/>
      <dgm:spPr>
        <a:solidFill>
          <a:schemeClr val="accent6">
            <a:lumMod val="60000"/>
            <a:lumOff val="40000"/>
            <a:alpha val="90000"/>
          </a:schemeClr>
        </a:solidFill>
      </dgm:spPr>
      <dgm:t>
        <a:bodyPr/>
        <a:lstStyle/>
        <a:p>
          <a:r>
            <a:rPr lang="en-US" sz="1600" dirty="0"/>
            <a:t>Jackson, MS 39202</a:t>
          </a:r>
        </a:p>
      </dgm:t>
    </dgm:pt>
    <dgm:pt modelId="{DEDE988A-334D-48E7-8430-FDE9C25A2683}" type="parTrans" cxnId="{2B4802BA-598C-4984-91F8-5A13ABDD689A}">
      <dgm:prSet/>
      <dgm:spPr/>
      <dgm:t>
        <a:bodyPr/>
        <a:lstStyle/>
        <a:p>
          <a:endParaRPr lang="en-US"/>
        </a:p>
      </dgm:t>
    </dgm:pt>
    <dgm:pt modelId="{1549C73B-E50D-4EBF-BA2B-AF3A2B7C530E}" type="sibTrans" cxnId="{2B4802BA-598C-4984-91F8-5A13ABDD689A}">
      <dgm:prSet/>
      <dgm:spPr/>
      <dgm:t>
        <a:bodyPr/>
        <a:lstStyle/>
        <a:p>
          <a:endParaRPr lang="en-US"/>
        </a:p>
      </dgm:t>
    </dgm:pt>
    <dgm:pt modelId="{755D5026-330F-4A0B-B513-95DDE3BDA875}">
      <dgm:prSet phldrT="[Text]" custT="1"/>
      <dgm:spPr>
        <a:solidFill>
          <a:schemeClr val="accent6">
            <a:lumMod val="60000"/>
            <a:lumOff val="40000"/>
            <a:alpha val="90000"/>
          </a:schemeClr>
        </a:solidFill>
      </dgm:spPr>
      <dgm:t>
        <a:bodyPr/>
        <a:lstStyle/>
        <a:p>
          <a:r>
            <a:rPr lang="en-US" sz="1600" dirty="0"/>
            <a:t>735 Riverside Drive</a:t>
          </a:r>
        </a:p>
      </dgm:t>
    </dgm:pt>
    <dgm:pt modelId="{823FA2C4-F2A5-4FE4-8928-42AAC7172C25}" type="parTrans" cxnId="{CA8339A6-C32A-4F82-951E-47000A3B73B3}">
      <dgm:prSet/>
      <dgm:spPr/>
      <dgm:t>
        <a:bodyPr/>
        <a:lstStyle/>
        <a:p>
          <a:endParaRPr lang="en-US"/>
        </a:p>
      </dgm:t>
    </dgm:pt>
    <dgm:pt modelId="{D9522C1C-C0D0-4F72-98AA-64C9AA43CA6F}" type="sibTrans" cxnId="{CA8339A6-C32A-4F82-951E-47000A3B73B3}">
      <dgm:prSet/>
      <dgm:spPr/>
      <dgm:t>
        <a:bodyPr/>
        <a:lstStyle/>
        <a:p>
          <a:endParaRPr lang="en-US"/>
        </a:p>
      </dgm:t>
    </dgm:pt>
    <dgm:pt modelId="{A3A718C8-2C96-483C-BE38-A8C64E144E95}">
      <dgm:prSet phldrT="[Text]" custT="1"/>
      <dgm:spPr>
        <a:solidFill>
          <a:schemeClr val="accent6">
            <a:lumMod val="60000"/>
            <a:lumOff val="40000"/>
            <a:alpha val="90000"/>
          </a:schemeClr>
        </a:solidFill>
      </dgm:spPr>
      <dgm:t>
        <a:bodyPr/>
        <a:lstStyle/>
        <a:p>
          <a:r>
            <a:rPr lang="en-US" sz="1600" dirty="0">
              <a:solidFill>
                <a:schemeClr val="tx1"/>
              </a:solidFill>
            </a:rPr>
            <a:t>www.mshomecorp.com</a:t>
          </a:r>
        </a:p>
      </dgm:t>
    </dgm:pt>
    <dgm:pt modelId="{F4C0DA3A-BCA2-47BA-8EC0-43F03C01EABD}" type="parTrans" cxnId="{89F8EC71-8FE5-457F-90F9-9DA207B47C32}">
      <dgm:prSet/>
      <dgm:spPr/>
      <dgm:t>
        <a:bodyPr/>
        <a:lstStyle/>
        <a:p>
          <a:endParaRPr lang="en-US"/>
        </a:p>
      </dgm:t>
    </dgm:pt>
    <dgm:pt modelId="{66390580-59C2-4B1B-851E-C5EEEB676B48}" type="sibTrans" cxnId="{89F8EC71-8FE5-457F-90F9-9DA207B47C32}">
      <dgm:prSet/>
      <dgm:spPr/>
      <dgm:t>
        <a:bodyPr/>
        <a:lstStyle/>
        <a:p>
          <a:endParaRPr lang="en-US"/>
        </a:p>
      </dgm:t>
    </dgm:pt>
    <dgm:pt modelId="{0821E816-BEA4-4C9D-B88F-DD59FF7EA31B}">
      <dgm:prSet phldrT="[Text]" custT="1"/>
      <dgm:spPr>
        <a:solidFill>
          <a:schemeClr val="accent6">
            <a:lumMod val="60000"/>
            <a:lumOff val="40000"/>
            <a:alpha val="90000"/>
          </a:schemeClr>
        </a:solidFill>
      </dgm:spPr>
      <dgm:t>
        <a:bodyPr/>
        <a:lstStyle/>
        <a:p>
          <a:r>
            <a:rPr lang="en-US" sz="1600" dirty="0"/>
            <a:t>Attn:  David Hancock</a:t>
          </a:r>
        </a:p>
      </dgm:t>
    </dgm:pt>
    <dgm:pt modelId="{92456186-5759-45CD-B5A8-718EA5A62D17}" type="parTrans" cxnId="{2AC45656-662E-44E8-A58E-FA223B8661F4}">
      <dgm:prSet/>
      <dgm:spPr/>
      <dgm:t>
        <a:bodyPr/>
        <a:lstStyle/>
        <a:p>
          <a:endParaRPr lang="en-US"/>
        </a:p>
      </dgm:t>
    </dgm:pt>
    <dgm:pt modelId="{8EC6A9AB-B15F-4D8B-A75E-1090D1C939E7}" type="sibTrans" cxnId="{2AC45656-662E-44E8-A58E-FA223B8661F4}">
      <dgm:prSet/>
      <dgm:spPr/>
      <dgm:t>
        <a:bodyPr/>
        <a:lstStyle/>
        <a:p>
          <a:endParaRPr lang="en-US"/>
        </a:p>
      </dgm:t>
    </dgm:pt>
    <dgm:pt modelId="{BCB6BDDD-E02A-4B4A-9AB7-2550E7078E7E}">
      <dgm:prSet phldrT="[Text]" custT="1"/>
      <dgm:spPr>
        <a:solidFill>
          <a:schemeClr val="accent6">
            <a:lumMod val="60000"/>
            <a:lumOff val="40000"/>
            <a:alpha val="90000"/>
          </a:schemeClr>
        </a:solidFill>
      </dgm:spPr>
      <dgm:t>
        <a:bodyPr/>
        <a:lstStyle/>
        <a:p>
          <a:r>
            <a:rPr lang="en-US" sz="1400" dirty="0"/>
            <a:t>david.hancock@mshc.com</a:t>
          </a:r>
        </a:p>
      </dgm:t>
    </dgm:pt>
    <dgm:pt modelId="{0B55D45D-6348-4DCA-990D-FC5A9147F43B}" type="parTrans" cxnId="{15556206-078D-4641-B3C3-74ADF8832981}">
      <dgm:prSet/>
      <dgm:spPr/>
      <dgm:t>
        <a:bodyPr/>
        <a:lstStyle/>
        <a:p>
          <a:endParaRPr lang="en-US"/>
        </a:p>
      </dgm:t>
    </dgm:pt>
    <dgm:pt modelId="{8C8B31E7-AFAA-4EE9-900F-53E9707DF029}" type="sibTrans" cxnId="{15556206-078D-4641-B3C3-74ADF8832981}">
      <dgm:prSet/>
      <dgm:spPr/>
      <dgm:t>
        <a:bodyPr/>
        <a:lstStyle/>
        <a:p>
          <a:endParaRPr lang="en-US"/>
        </a:p>
      </dgm:t>
    </dgm:pt>
    <dgm:pt modelId="{C4DA16C6-C2C3-4DD4-8FEF-A46BE441CF24}" type="pres">
      <dgm:prSet presAssocID="{08D5E818-0A1C-48B4-BDB9-82E039C141B3}" presName="Name0" presStyleCnt="0">
        <dgm:presLayoutVars>
          <dgm:dir/>
          <dgm:animLvl val="lvl"/>
          <dgm:resizeHandles val="exact"/>
        </dgm:presLayoutVars>
      </dgm:prSet>
      <dgm:spPr/>
    </dgm:pt>
    <dgm:pt modelId="{4B7F5565-BC50-4EEB-9235-ED9F4FED400E}" type="pres">
      <dgm:prSet presAssocID="{BA8ADCC9-4BD9-4669-8FF0-14BA8D962111}" presName="composite" presStyleCnt="0"/>
      <dgm:spPr/>
    </dgm:pt>
    <dgm:pt modelId="{F981FB5C-D786-4873-9FC7-4FCF785DA537}" type="pres">
      <dgm:prSet presAssocID="{BA8ADCC9-4BD9-4669-8FF0-14BA8D962111}" presName="parTx" presStyleLbl="alignNode1" presStyleIdx="0" presStyleCnt="3" custLinFactY="-77713" custLinFactNeighborX="-103" custLinFactNeighborY="-100000">
        <dgm:presLayoutVars>
          <dgm:chMax val="0"/>
          <dgm:chPref val="0"/>
          <dgm:bulletEnabled val="1"/>
        </dgm:presLayoutVars>
      </dgm:prSet>
      <dgm:spPr/>
    </dgm:pt>
    <dgm:pt modelId="{F2FD86D5-5B52-44AC-A98C-BD27109357BE}" type="pres">
      <dgm:prSet presAssocID="{BA8ADCC9-4BD9-4669-8FF0-14BA8D962111}" presName="desTx" presStyleLbl="alignAccFollowNode1" presStyleIdx="0" presStyleCnt="3" custLinFactNeighborX="723" custLinFactNeighborY="4405">
        <dgm:presLayoutVars>
          <dgm:bulletEnabled val="1"/>
        </dgm:presLayoutVars>
      </dgm:prSet>
      <dgm:spPr/>
    </dgm:pt>
    <dgm:pt modelId="{7E71872E-C5D0-44D8-A47D-C7C3F7612D78}" type="pres">
      <dgm:prSet presAssocID="{34249542-B5A0-4190-A05B-AD58060FA64B}" presName="space" presStyleCnt="0"/>
      <dgm:spPr/>
    </dgm:pt>
    <dgm:pt modelId="{F1BD7787-37C4-4284-9220-2DDB17BA2E16}" type="pres">
      <dgm:prSet presAssocID="{B63BFE4F-F85D-4E47-8574-88D164BE9CCA}" presName="composite" presStyleCnt="0"/>
      <dgm:spPr/>
    </dgm:pt>
    <dgm:pt modelId="{2F574BA5-ABC3-4BFA-955F-7FA53901E3A6}" type="pres">
      <dgm:prSet presAssocID="{B63BFE4F-F85D-4E47-8574-88D164BE9CCA}" presName="parTx" presStyleLbl="alignNode1" presStyleIdx="1" presStyleCnt="3" custLinFactY="-73502" custLinFactNeighborX="-1065" custLinFactNeighborY="-100000">
        <dgm:presLayoutVars>
          <dgm:chMax val="0"/>
          <dgm:chPref val="0"/>
          <dgm:bulletEnabled val="1"/>
        </dgm:presLayoutVars>
      </dgm:prSet>
      <dgm:spPr/>
    </dgm:pt>
    <dgm:pt modelId="{45B7524C-8801-4736-90BF-72634363326D}" type="pres">
      <dgm:prSet presAssocID="{B63BFE4F-F85D-4E47-8574-88D164BE9CCA}" presName="desTx" presStyleLbl="alignAccFollowNode1" presStyleIdx="1" presStyleCnt="3" custLinFactNeighborX="-448" custLinFactNeighborY="4405">
        <dgm:presLayoutVars>
          <dgm:bulletEnabled val="1"/>
        </dgm:presLayoutVars>
      </dgm:prSet>
      <dgm:spPr/>
    </dgm:pt>
    <dgm:pt modelId="{B99A5766-8AE2-4E25-B71D-16173F39A4ED}" type="pres">
      <dgm:prSet presAssocID="{15AB8529-0B8B-4237-B809-CEF59F3872EF}" presName="space" presStyleCnt="0"/>
      <dgm:spPr/>
    </dgm:pt>
    <dgm:pt modelId="{1593B47A-4891-42DA-B8BA-394912D0383C}" type="pres">
      <dgm:prSet presAssocID="{0319F5A1-2722-4ACD-865E-7BEF91E9DF30}" presName="composite" presStyleCnt="0"/>
      <dgm:spPr/>
    </dgm:pt>
    <dgm:pt modelId="{5CE0C8B8-425A-4DB5-AA0D-DB9595C57799}" type="pres">
      <dgm:prSet presAssocID="{0319F5A1-2722-4ACD-865E-7BEF91E9DF30}" presName="parTx" presStyleLbl="alignNode1" presStyleIdx="2" presStyleCnt="3" custLinFactY="-77713" custLinFactNeighborX="-4235" custLinFactNeighborY="-100000">
        <dgm:presLayoutVars>
          <dgm:chMax val="0"/>
          <dgm:chPref val="0"/>
          <dgm:bulletEnabled val="1"/>
        </dgm:presLayoutVars>
      </dgm:prSet>
      <dgm:spPr/>
    </dgm:pt>
    <dgm:pt modelId="{319146EE-953A-4064-89C1-BF6AB15A62D9}" type="pres">
      <dgm:prSet presAssocID="{0319F5A1-2722-4ACD-865E-7BEF91E9DF30}" presName="desTx" presStyleLbl="alignAccFollowNode1" presStyleIdx="2" presStyleCnt="3" custScaleY="99637" custLinFactNeighborX="-4833" custLinFactNeighborY="-883">
        <dgm:presLayoutVars>
          <dgm:bulletEnabled val="1"/>
        </dgm:presLayoutVars>
      </dgm:prSet>
      <dgm:spPr/>
    </dgm:pt>
  </dgm:ptLst>
  <dgm:cxnLst>
    <dgm:cxn modelId="{4CFF5704-5DA5-4792-91C8-A925CACCF5C7}" type="presOf" srcId="{B63BFE4F-F85D-4E47-8574-88D164BE9CCA}" destId="{2F574BA5-ABC3-4BFA-955F-7FA53901E3A6}" srcOrd="0" destOrd="0" presId="urn:microsoft.com/office/officeart/2005/8/layout/hList1"/>
    <dgm:cxn modelId="{15556206-078D-4641-B3C3-74ADF8832981}" srcId="{0319F5A1-2722-4ACD-865E-7BEF91E9DF30}" destId="{BCB6BDDD-E02A-4B4A-9AB7-2550E7078E7E}" srcOrd="4" destOrd="0" parTransId="{0B55D45D-6348-4DCA-990D-FC5A9147F43B}" sibTransId="{8C8B31E7-AFAA-4EE9-900F-53E9707DF029}"/>
    <dgm:cxn modelId="{70BC4A07-0BC5-4E8A-8215-5C72D095AF11}" srcId="{BA8ADCC9-4BD9-4669-8FF0-14BA8D962111}" destId="{4EF41C5E-F521-4A98-BDE0-E19DA1963D45}" srcOrd="0" destOrd="0" parTransId="{F7E591E1-9DA6-41ED-BA9F-B7E3AD9E7D56}" sibTransId="{6DC81D98-735F-4F48-A805-B72DE7AFD360}"/>
    <dgm:cxn modelId="{7A34240C-5DAD-4710-88BD-B444AB7183DE}" srcId="{08D5E818-0A1C-48B4-BDB9-82E039C141B3}" destId="{B63BFE4F-F85D-4E47-8574-88D164BE9CCA}" srcOrd="1" destOrd="0" parTransId="{92B7BDF9-497B-4626-B455-E712B0E9C1A5}" sibTransId="{15AB8529-0B8B-4237-B809-CEF59F3872EF}"/>
    <dgm:cxn modelId="{E763D814-51F7-4D92-BED9-B415E660EDBD}" type="presOf" srcId="{0821E816-BEA4-4C9D-B88F-DD59FF7EA31B}" destId="{319146EE-953A-4064-89C1-BF6AB15A62D9}" srcOrd="0" destOrd="1" presId="urn:microsoft.com/office/officeart/2005/8/layout/hList1"/>
    <dgm:cxn modelId="{6942861A-41D5-4A54-9E70-748D9D6D7060}" srcId="{08D5E818-0A1C-48B4-BDB9-82E039C141B3}" destId="{BA8ADCC9-4BD9-4669-8FF0-14BA8D962111}" srcOrd="0" destOrd="0" parTransId="{21E7E4EF-2ADB-4FE0-BF40-CC80FDF97E51}" sibTransId="{34249542-B5A0-4190-A05B-AD58060FA64B}"/>
    <dgm:cxn modelId="{9B70B93F-449F-402A-AC8D-75009AD4394B}" type="presOf" srcId="{BCB6BDDD-E02A-4B4A-9AB7-2550E7078E7E}" destId="{319146EE-953A-4064-89C1-BF6AB15A62D9}" srcOrd="0" destOrd="4" presId="urn:microsoft.com/office/officeart/2005/8/layout/hList1"/>
    <dgm:cxn modelId="{0078F869-C8CF-4C6C-B8F6-6C4C7F6490EC}" type="presOf" srcId="{BA8ADCC9-4BD9-4669-8FF0-14BA8D962111}" destId="{F981FB5C-D786-4873-9FC7-4FCF785DA537}" srcOrd="0" destOrd="0" presId="urn:microsoft.com/office/officeart/2005/8/layout/hList1"/>
    <dgm:cxn modelId="{DB82226D-CD19-49A1-A52D-77FB8265CBBC}" srcId="{0319F5A1-2722-4ACD-865E-7BEF91E9DF30}" destId="{FF702153-60F0-4F9C-BD7C-2437ED98DD0C}" srcOrd="0" destOrd="0" parTransId="{DBA64DD3-129D-4E96-AABE-5BDB41CD7809}" sibTransId="{3852455B-89A8-4D80-B50A-679842FBF58A}"/>
    <dgm:cxn modelId="{89F8EC71-8FE5-457F-90F9-9DA207B47C32}" srcId="{BA8ADCC9-4BD9-4669-8FF0-14BA8D962111}" destId="{A3A718C8-2C96-483C-BE38-A8C64E144E95}" srcOrd="1" destOrd="0" parTransId="{F4C0DA3A-BCA2-47BA-8EC0-43F03C01EABD}" sibTransId="{66390580-59C2-4B1B-851E-C5EEEB676B48}"/>
    <dgm:cxn modelId="{2AC45656-662E-44E8-A58E-FA223B8661F4}" srcId="{0319F5A1-2722-4ACD-865E-7BEF91E9DF30}" destId="{0821E816-BEA4-4C9D-B88F-DD59FF7EA31B}" srcOrd="1" destOrd="0" parTransId="{92456186-5759-45CD-B5A8-718EA5A62D17}" sibTransId="{8EC6A9AB-B15F-4D8B-A75E-1090D1C939E7}"/>
    <dgm:cxn modelId="{4DCC6778-A26A-4F9F-A214-79F018079843}" srcId="{B63BFE4F-F85D-4E47-8574-88D164BE9CCA}" destId="{EC2C2C28-D3F6-44D0-9510-CEF889CCFF7F}" srcOrd="0" destOrd="0" parTransId="{C61DB6E8-35B8-4888-83A4-F96201082CDF}" sibTransId="{5C55C6B2-C7E4-4748-AEF6-F6B0EE3C6607}"/>
    <dgm:cxn modelId="{CE9D097E-F622-4594-9788-7748C2DE6ABA}" type="presOf" srcId="{0319F5A1-2722-4ACD-865E-7BEF91E9DF30}" destId="{5CE0C8B8-425A-4DB5-AA0D-DB9595C57799}" srcOrd="0" destOrd="0" presId="urn:microsoft.com/office/officeart/2005/8/layout/hList1"/>
    <dgm:cxn modelId="{C0CC3080-C229-42D2-A383-8310799F0A28}" type="presOf" srcId="{08D5E818-0A1C-48B4-BDB9-82E039C141B3}" destId="{C4DA16C6-C2C3-4DD4-8FEF-A46BE441CF24}" srcOrd="0" destOrd="0" presId="urn:microsoft.com/office/officeart/2005/8/layout/hList1"/>
    <dgm:cxn modelId="{3116E6A3-F2C8-4804-8C88-9C29D7A9AACE}" type="presOf" srcId="{A3A718C8-2C96-483C-BE38-A8C64E144E95}" destId="{F2FD86D5-5B52-44AC-A98C-BD27109357BE}" srcOrd="0" destOrd="1" presId="urn:microsoft.com/office/officeart/2005/8/layout/hList1"/>
    <dgm:cxn modelId="{CA8339A6-C32A-4F82-951E-47000A3B73B3}" srcId="{0319F5A1-2722-4ACD-865E-7BEF91E9DF30}" destId="{755D5026-330F-4A0B-B513-95DDE3BDA875}" srcOrd="2" destOrd="0" parTransId="{823FA2C4-F2A5-4FE4-8928-42AAC7172C25}" sibTransId="{D9522C1C-C0D0-4F72-98AA-64C9AA43CA6F}"/>
    <dgm:cxn modelId="{8978F5B6-B7D8-43C5-9E54-3BCA8DB4198F}" type="presOf" srcId="{EC2C2C28-D3F6-44D0-9510-CEF889CCFF7F}" destId="{45B7524C-8801-4736-90BF-72634363326D}" srcOrd="0" destOrd="0" presId="urn:microsoft.com/office/officeart/2005/8/layout/hList1"/>
    <dgm:cxn modelId="{2B4802BA-598C-4984-91F8-5A13ABDD689A}" srcId="{0319F5A1-2722-4ACD-865E-7BEF91E9DF30}" destId="{E27D0565-3ED6-4F4C-8034-233F5FFEE6A9}" srcOrd="3" destOrd="0" parTransId="{DEDE988A-334D-48E7-8430-FDE9C25A2683}" sibTransId="{1549C73B-E50D-4EBF-BA2B-AF3A2B7C530E}"/>
    <dgm:cxn modelId="{429156C0-83FF-4C77-BBFD-2AD9FA0299EE}" type="presOf" srcId="{E27D0565-3ED6-4F4C-8034-233F5FFEE6A9}" destId="{319146EE-953A-4064-89C1-BF6AB15A62D9}" srcOrd="0" destOrd="3" presId="urn:microsoft.com/office/officeart/2005/8/layout/hList1"/>
    <dgm:cxn modelId="{0EFEA8C0-FDA6-4FC5-976A-8BC9AC7C7F8D}" type="presOf" srcId="{FF702153-60F0-4F9C-BD7C-2437ED98DD0C}" destId="{319146EE-953A-4064-89C1-BF6AB15A62D9}" srcOrd="0" destOrd="0" presId="urn:microsoft.com/office/officeart/2005/8/layout/hList1"/>
    <dgm:cxn modelId="{10E787E9-84AC-44E9-A005-D8AF4A3CD223}" type="presOf" srcId="{755D5026-330F-4A0B-B513-95DDE3BDA875}" destId="{319146EE-953A-4064-89C1-BF6AB15A62D9}" srcOrd="0" destOrd="2" presId="urn:microsoft.com/office/officeart/2005/8/layout/hList1"/>
    <dgm:cxn modelId="{13876DEA-1492-49BC-A771-7E95F06D8FD8}" type="presOf" srcId="{4EF41C5E-F521-4A98-BDE0-E19DA1963D45}" destId="{F2FD86D5-5B52-44AC-A98C-BD27109357BE}" srcOrd="0" destOrd="0" presId="urn:microsoft.com/office/officeart/2005/8/layout/hList1"/>
    <dgm:cxn modelId="{6DEDE9F5-489B-4B5C-A42F-21280DEF117C}" srcId="{08D5E818-0A1C-48B4-BDB9-82E039C141B3}" destId="{0319F5A1-2722-4ACD-865E-7BEF91E9DF30}" srcOrd="2" destOrd="0" parTransId="{FD0A06BC-CBF3-4E86-AD20-2AC5BCF28C61}" sibTransId="{4F772392-95A4-4291-A1D3-DEE86A536262}"/>
    <dgm:cxn modelId="{E709EC5D-27ED-405D-B029-60DF325CF2A3}" type="presParOf" srcId="{C4DA16C6-C2C3-4DD4-8FEF-A46BE441CF24}" destId="{4B7F5565-BC50-4EEB-9235-ED9F4FED400E}" srcOrd="0" destOrd="0" presId="urn:microsoft.com/office/officeart/2005/8/layout/hList1"/>
    <dgm:cxn modelId="{CC70E1DD-8D8E-4F3D-AC49-958A65ABD571}" type="presParOf" srcId="{4B7F5565-BC50-4EEB-9235-ED9F4FED400E}" destId="{F981FB5C-D786-4873-9FC7-4FCF785DA537}" srcOrd="0" destOrd="0" presId="urn:microsoft.com/office/officeart/2005/8/layout/hList1"/>
    <dgm:cxn modelId="{FDE5D309-F820-4E9A-8596-03C54E078535}" type="presParOf" srcId="{4B7F5565-BC50-4EEB-9235-ED9F4FED400E}" destId="{F2FD86D5-5B52-44AC-A98C-BD27109357BE}" srcOrd="1" destOrd="0" presId="urn:microsoft.com/office/officeart/2005/8/layout/hList1"/>
    <dgm:cxn modelId="{EB12157D-A63A-425A-B217-2A18A9B106FB}" type="presParOf" srcId="{C4DA16C6-C2C3-4DD4-8FEF-A46BE441CF24}" destId="{7E71872E-C5D0-44D8-A47D-C7C3F7612D78}" srcOrd="1" destOrd="0" presId="urn:microsoft.com/office/officeart/2005/8/layout/hList1"/>
    <dgm:cxn modelId="{24E84A3E-234D-4228-B0F0-DD17F7BB50F7}" type="presParOf" srcId="{C4DA16C6-C2C3-4DD4-8FEF-A46BE441CF24}" destId="{F1BD7787-37C4-4284-9220-2DDB17BA2E16}" srcOrd="2" destOrd="0" presId="urn:microsoft.com/office/officeart/2005/8/layout/hList1"/>
    <dgm:cxn modelId="{5C19BF53-762F-40B1-96EB-6238FBEC0010}" type="presParOf" srcId="{F1BD7787-37C4-4284-9220-2DDB17BA2E16}" destId="{2F574BA5-ABC3-4BFA-955F-7FA53901E3A6}" srcOrd="0" destOrd="0" presId="urn:microsoft.com/office/officeart/2005/8/layout/hList1"/>
    <dgm:cxn modelId="{C1B38441-1FDB-47C6-93A5-4390AA82EEDE}" type="presParOf" srcId="{F1BD7787-37C4-4284-9220-2DDB17BA2E16}" destId="{45B7524C-8801-4736-90BF-72634363326D}" srcOrd="1" destOrd="0" presId="urn:microsoft.com/office/officeart/2005/8/layout/hList1"/>
    <dgm:cxn modelId="{1FE7ED9C-8986-439D-B965-6B46A99BAFA6}" type="presParOf" srcId="{C4DA16C6-C2C3-4DD4-8FEF-A46BE441CF24}" destId="{B99A5766-8AE2-4E25-B71D-16173F39A4ED}" srcOrd="3" destOrd="0" presId="urn:microsoft.com/office/officeart/2005/8/layout/hList1"/>
    <dgm:cxn modelId="{C4AD5A05-155A-4ECD-AC38-6B6E7E6152C4}" type="presParOf" srcId="{C4DA16C6-C2C3-4DD4-8FEF-A46BE441CF24}" destId="{1593B47A-4891-42DA-B8BA-394912D0383C}" srcOrd="4" destOrd="0" presId="urn:microsoft.com/office/officeart/2005/8/layout/hList1"/>
    <dgm:cxn modelId="{C1DEBA10-363E-46EF-A0EE-87F33E5D87AF}" type="presParOf" srcId="{1593B47A-4891-42DA-B8BA-394912D0383C}" destId="{5CE0C8B8-425A-4DB5-AA0D-DB9595C57799}" srcOrd="0" destOrd="0" presId="urn:microsoft.com/office/officeart/2005/8/layout/hList1"/>
    <dgm:cxn modelId="{E049626A-B583-46C3-8253-06CB7A5C0028}" type="presParOf" srcId="{1593B47A-4891-42DA-B8BA-394912D0383C}" destId="{319146EE-953A-4064-89C1-BF6AB15A62D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981FB5C-D786-4873-9FC7-4FCF785DA537}">
      <dsp:nvSpPr>
        <dsp:cNvPr id="0" name=""/>
        <dsp:cNvSpPr/>
      </dsp:nvSpPr>
      <dsp:spPr>
        <a:xfrm>
          <a:off x="0" y="0"/>
          <a:ext cx="2561629" cy="1024651"/>
        </a:xfrm>
        <a:prstGeom prst="rect">
          <a:avLst/>
        </a:prstGeom>
        <a:solidFill>
          <a:schemeClr val="tx2">
            <a:lumMod val="40000"/>
            <a:lumOff val="60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Draft Plan Availability</a:t>
          </a:r>
        </a:p>
      </dsp:txBody>
      <dsp:txXfrm>
        <a:off x="0" y="0"/>
        <a:ext cx="2561629" cy="1024651"/>
      </dsp:txXfrm>
    </dsp:sp>
    <dsp:sp modelId="{F2FD86D5-5B52-44AC-A98C-BD27109357BE}">
      <dsp:nvSpPr>
        <dsp:cNvPr id="0" name=""/>
        <dsp:cNvSpPr/>
      </dsp:nvSpPr>
      <dsp:spPr>
        <a:xfrm>
          <a:off x="21147" y="1046212"/>
          <a:ext cx="2561629" cy="2635200"/>
        </a:xfrm>
        <a:prstGeom prst="rect">
          <a:avLst/>
        </a:prstGeom>
        <a:solidFill>
          <a:schemeClr val="accent6">
            <a:lumMod val="60000"/>
            <a:lumOff val="40000"/>
            <a:alpha val="9000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April 8, 2021</a:t>
          </a:r>
        </a:p>
        <a:p>
          <a:pPr marL="171450" lvl="1" indent="-171450" algn="l" defTabSz="711200">
            <a:lnSpc>
              <a:spcPct val="90000"/>
            </a:lnSpc>
            <a:spcBef>
              <a:spcPct val="0"/>
            </a:spcBef>
            <a:spcAft>
              <a:spcPct val="15000"/>
            </a:spcAft>
            <a:buChar char="•"/>
          </a:pPr>
          <a:r>
            <a:rPr lang="en-US" sz="1600" kern="1200" dirty="0">
              <a:solidFill>
                <a:schemeClr val="tx1"/>
              </a:solidFill>
            </a:rPr>
            <a:t>www.mshomecorp.com</a:t>
          </a:r>
        </a:p>
      </dsp:txBody>
      <dsp:txXfrm>
        <a:off x="21147" y="1046212"/>
        <a:ext cx="2561629" cy="2635200"/>
      </dsp:txXfrm>
    </dsp:sp>
    <dsp:sp modelId="{2F574BA5-ABC3-4BFA-955F-7FA53901E3A6}">
      <dsp:nvSpPr>
        <dsp:cNvPr id="0" name=""/>
        <dsp:cNvSpPr/>
      </dsp:nvSpPr>
      <dsp:spPr>
        <a:xfrm>
          <a:off x="2895603" y="0"/>
          <a:ext cx="2561629" cy="1024651"/>
        </a:xfrm>
        <a:prstGeom prst="rect">
          <a:avLst/>
        </a:prstGeom>
        <a:solidFill>
          <a:schemeClr val="tx2">
            <a:lumMod val="40000"/>
            <a:lumOff val="60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rPr>
            <a:t>Public Comment Period</a:t>
          </a:r>
        </a:p>
      </dsp:txBody>
      <dsp:txXfrm>
        <a:off x="2895603" y="0"/>
        <a:ext cx="2561629" cy="1024651"/>
      </dsp:txXfrm>
    </dsp:sp>
    <dsp:sp modelId="{45B7524C-8801-4736-90BF-72634363326D}">
      <dsp:nvSpPr>
        <dsp:cNvPr id="0" name=""/>
        <dsp:cNvSpPr/>
      </dsp:nvSpPr>
      <dsp:spPr>
        <a:xfrm>
          <a:off x="2911409" y="1046212"/>
          <a:ext cx="2561629" cy="2635200"/>
        </a:xfrm>
        <a:prstGeom prst="rect">
          <a:avLst/>
        </a:prstGeom>
        <a:solidFill>
          <a:schemeClr val="accent6">
            <a:lumMod val="60000"/>
            <a:lumOff val="40000"/>
            <a:alpha val="9000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74676" tIns="74676" rIns="99568" bIns="112014" numCol="1" spcCol="1270" anchor="t" anchorCtr="0">
          <a:noAutofit/>
        </a:bodyPr>
        <a:lstStyle/>
        <a:p>
          <a:pPr marL="114300" lvl="1" indent="-114300" algn="l" defTabSz="622300">
            <a:lnSpc>
              <a:spcPct val="90000"/>
            </a:lnSpc>
            <a:spcBef>
              <a:spcPct val="0"/>
            </a:spcBef>
            <a:spcAft>
              <a:spcPct val="15000"/>
            </a:spcAft>
            <a:buChar char="•"/>
          </a:pPr>
          <a:r>
            <a:rPr lang="en-US" sz="1400" b="0" kern="1200" dirty="0"/>
            <a:t>April 8, 2021-May 10, 2021</a:t>
          </a:r>
        </a:p>
      </dsp:txBody>
      <dsp:txXfrm>
        <a:off x="2911409" y="1046212"/>
        <a:ext cx="2561629" cy="2635200"/>
      </dsp:txXfrm>
    </dsp:sp>
    <dsp:sp modelId="{5CE0C8B8-425A-4DB5-AA0D-DB9595C57799}">
      <dsp:nvSpPr>
        <dsp:cNvPr id="0" name=""/>
        <dsp:cNvSpPr/>
      </dsp:nvSpPr>
      <dsp:spPr>
        <a:xfrm>
          <a:off x="5734657" y="0"/>
          <a:ext cx="2561629" cy="1024651"/>
        </a:xfrm>
        <a:prstGeom prst="rect">
          <a:avLst/>
        </a:prstGeom>
        <a:solidFill>
          <a:schemeClr val="tx2">
            <a:lumMod val="40000"/>
            <a:lumOff val="60000"/>
          </a:schemeClr>
        </a:solidFill>
        <a:ln w="1905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81280" rIns="142240" bIns="81280" numCol="1" spcCol="1270" anchor="ctr" anchorCtr="0">
          <a:noAutofit/>
        </a:bodyPr>
        <a:lstStyle/>
        <a:p>
          <a:pPr marL="0" lvl="0" indent="0" algn="ctr" defTabSz="889000">
            <a:lnSpc>
              <a:spcPct val="90000"/>
            </a:lnSpc>
            <a:spcBef>
              <a:spcPct val="0"/>
            </a:spcBef>
            <a:spcAft>
              <a:spcPct val="35000"/>
            </a:spcAft>
            <a:buNone/>
          </a:pPr>
          <a:endParaRPr lang="en-US" sz="2000" kern="1200" dirty="0">
            <a:solidFill>
              <a:schemeClr val="tx1"/>
            </a:solidFill>
          </a:endParaRPr>
        </a:p>
        <a:p>
          <a:pPr marL="0" lvl="0" indent="0" algn="ctr" defTabSz="889000">
            <a:lnSpc>
              <a:spcPct val="90000"/>
            </a:lnSpc>
            <a:spcBef>
              <a:spcPct val="0"/>
            </a:spcBef>
            <a:spcAft>
              <a:spcPct val="35000"/>
            </a:spcAft>
            <a:buNone/>
          </a:pPr>
          <a:endParaRPr lang="en-US" sz="2000" kern="1200" dirty="0">
            <a:solidFill>
              <a:schemeClr val="tx1"/>
            </a:solidFill>
          </a:endParaRPr>
        </a:p>
        <a:p>
          <a:pPr marL="0" lvl="0" indent="0" algn="ctr" defTabSz="889000">
            <a:lnSpc>
              <a:spcPct val="90000"/>
            </a:lnSpc>
            <a:spcBef>
              <a:spcPct val="0"/>
            </a:spcBef>
            <a:spcAft>
              <a:spcPct val="35000"/>
            </a:spcAft>
            <a:buNone/>
          </a:pPr>
          <a:r>
            <a:rPr lang="en-US" sz="2000" kern="1200" dirty="0">
              <a:solidFill>
                <a:schemeClr val="tx1"/>
              </a:solidFill>
            </a:rPr>
            <a:t>Public Comments should be submitted to:</a:t>
          </a:r>
        </a:p>
        <a:p>
          <a:pPr marL="0" lvl="0" indent="0" algn="ctr" defTabSz="889000">
            <a:lnSpc>
              <a:spcPct val="90000"/>
            </a:lnSpc>
            <a:spcBef>
              <a:spcPct val="0"/>
            </a:spcBef>
            <a:spcAft>
              <a:spcPct val="35000"/>
            </a:spcAft>
            <a:buNone/>
          </a:pPr>
          <a:endParaRPr lang="en-US" sz="2000" kern="1200" dirty="0">
            <a:solidFill>
              <a:schemeClr val="tx1"/>
            </a:solidFill>
          </a:endParaRPr>
        </a:p>
        <a:p>
          <a:pPr marL="0" lvl="0" indent="0" algn="ctr" defTabSz="889000">
            <a:lnSpc>
              <a:spcPct val="90000"/>
            </a:lnSpc>
            <a:spcBef>
              <a:spcPct val="0"/>
            </a:spcBef>
            <a:spcAft>
              <a:spcPct val="35000"/>
            </a:spcAft>
            <a:buNone/>
          </a:pPr>
          <a:endParaRPr lang="en-US" sz="2000" kern="1200" dirty="0">
            <a:solidFill>
              <a:schemeClr val="tx1"/>
            </a:solidFill>
          </a:endParaRPr>
        </a:p>
      </dsp:txBody>
      <dsp:txXfrm>
        <a:off x="5734657" y="0"/>
        <a:ext cx="2561629" cy="1024651"/>
      </dsp:txXfrm>
    </dsp:sp>
    <dsp:sp modelId="{319146EE-953A-4064-89C1-BF6AB15A62D9}">
      <dsp:nvSpPr>
        <dsp:cNvPr id="0" name=""/>
        <dsp:cNvSpPr/>
      </dsp:nvSpPr>
      <dsp:spPr>
        <a:xfrm>
          <a:off x="5719339" y="1019337"/>
          <a:ext cx="2561629" cy="2625634"/>
        </a:xfrm>
        <a:prstGeom prst="rect">
          <a:avLst/>
        </a:prstGeom>
        <a:solidFill>
          <a:schemeClr val="accent6">
            <a:lumMod val="60000"/>
            <a:lumOff val="40000"/>
            <a:alpha val="90000"/>
          </a:schemeClr>
        </a:solidFill>
        <a:ln w="1905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5344" tIns="85344" rIns="113792" bIns="128016" numCol="1" spcCol="1270" anchor="t" anchorCtr="0">
          <a:noAutofit/>
        </a:bodyPr>
        <a:lstStyle/>
        <a:p>
          <a:pPr marL="171450" lvl="1" indent="-171450" algn="l" defTabSz="711200">
            <a:lnSpc>
              <a:spcPct val="90000"/>
            </a:lnSpc>
            <a:spcBef>
              <a:spcPct val="0"/>
            </a:spcBef>
            <a:spcAft>
              <a:spcPct val="15000"/>
            </a:spcAft>
            <a:buChar char="•"/>
          </a:pPr>
          <a:r>
            <a:rPr lang="en-US" sz="1600" kern="1200" dirty="0"/>
            <a:t>Mississippi Home Corporation</a:t>
          </a:r>
        </a:p>
        <a:p>
          <a:pPr marL="171450" lvl="1" indent="-171450" algn="l" defTabSz="711200">
            <a:lnSpc>
              <a:spcPct val="90000"/>
            </a:lnSpc>
            <a:spcBef>
              <a:spcPct val="0"/>
            </a:spcBef>
            <a:spcAft>
              <a:spcPct val="15000"/>
            </a:spcAft>
            <a:buChar char="•"/>
          </a:pPr>
          <a:r>
            <a:rPr lang="en-US" sz="1600" kern="1200" dirty="0"/>
            <a:t>Attn:  David Hancock</a:t>
          </a:r>
        </a:p>
        <a:p>
          <a:pPr marL="171450" lvl="1" indent="-171450" algn="l" defTabSz="711200">
            <a:lnSpc>
              <a:spcPct val="90000"/>
            </a:lnSpc>
            <a:spcBef>
              <a:spcPct val="0"/>
            </a:spcBef>
            <a:spcAft>
              <a:spcPct val="15000"/>
            </a:spcAft>
            <a:buChar char="•"/>
          </a:pPr>
          <a:r>
            <a:rPr lang="en-US" sz="1600" kern="1200" dirty="0"/>
            <a:t>735 Riverside Drive</a:t>
          </a:r>
        </a:p>
        <a:p>
          <a:pPr marL="171450" lvl="1" indent="-171450" algn="l" defTabSz="711200">
            <a:lnSpc>
              <a:spcPct val="90000"/>
            </a:lnSpc>
            <a:spcBef>
              <a:spcPct val="0"/>
            </a:spcBef>
            <a:spcAft>
              <a:spcPct val="15000"/>
            </a:spcAft>
            <a:buChar char="•"/>
          </a:pPr>
          <a:r>
            <a:rPr lang="en-US" sz="1600" kern="1200" dirty="0"/>
            <a:t>Jackson, MS 39202</a:t>
          </a:r>
        </a:p>
        <a:p>
          <a:pPr marL="114300" lvl="1" indent="-114300" algn="l" defTabSz="622300">
            <a:lnSpc>
              <a:spcPct val="90000"/>
            </a:lnSpc>
            <a:spcBef>
              <a:spcPct val="0"/>
            </a:spcBef>
            <a:spcAft>
              <a:spcPct val="15000"/>
            </a:spcAft>
            <a:buChar char="•"/>
          </a:pPr>
          <a:r>
            <a:rPr lang="en-US" sz="1400" kern="1200" dirty="0"/>
            <a:t>david.hancock@mshc.com</a:t>
          </a:r>
        </a:p>
      </dsp:txBody>
      <dsp:txXfrm>
        <a:off x="5719339" y="1019337"/>
        <a:ext cx="2561629" cy="2625634"/>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3172" tIns="46586" rIns="93172" bIns="46586" rtlCol="0"/>
          <a:lstStyle>
            <a:lvl1pPr algn="l">
              <a:defRPr sz="1300"/>
            </a:lvl1pPr>
          </a:lstStyle>
          <a:p>
            <a:pPr>
              <a:defRPr/>
            </a:pPr>
            <a:endParaRPr lang="en-US" dirty="0"/>
          </a:p>
        </p:txBody>
      </p:sp>
      <p:sp>
        <p:nvSpPr>
          <p:cNvPr id="3" name="Date Placeholder 2"/>
          <p:cNvSpPr>
            <a:spLocks noGrp="1"/>
          </p:cNvSpPr>
          <p:nvPr>
            <p:ph type="dt" sz="quarter" idx="1"/>
          </p:nvPr>
        </p:nvSpPr>
        <p:spPr>
          <a:xfrm>
            <a:off x="3970338" y="0"/>
            <a:ext cx="3038475" cy="463550"/>
          </a:xfrm>
          <a:prstGeom prst="rect">
            <a:avLst/>
          </a:prstGeom>
        </p:spPr>
        <p:txBody>
          <a:bodyPr vert="horz" lIns="93172" tIns="46586" rIns="93172" bIns="46586" rtlCol="0"/>
          <a:lstStyle>
            <a:lvl1pPr algn="r">
              <a:defRPr sz="1300"/>
            </a:lvl1pPr>
          </a:lstStyle>
          <a:p>
            <a:pPr>
              <a:defRPr/>
            </a:pPr>
            <a:fld id="{3D528F83-53B1-4191-A1C6-DC6ECF7F24CF}" type="datetimeFigureOut">
              <a:rPr lang="en-US"/>
              <a:pPr>
                <a:defRPr/>
              </a:pPr>
              <a:t>4/6/2021</a:t>
            </a:fld>
            <a:endParaRPr lang="en-US" dirty="0"/>
          </a:p>
        </p:txBody>
      </p:sp>
      <p:sp>
        <p:nvSpPr>
          <p:cNvPr id="4" name="Footer Placeholder 3"/>
          <p:cNvSpPr>
            <a:spLocks noGrp="1"/>
          </p:cNvSpPr>
          <p:nvPr>
            <p:ph type="ftr" sz="quarter" idx="2"/>
          </p:nvPr>
        </p:nvSpPr>
        <p:spPr>
          <a:xfrm>
            <a:off x="0" y="8831263"/>
            <a:ext cx="3038475" cy="463550"/>
          </a:xfrm>
          <a:prstGeom prst="rect">
            <a:avLst/>
          </a:prstGeom>
        </p:spPr>
        <p:txBody>
          <a:bodyPr vert="horz" lIns="93172" tIns="46586" rIns="93172" bIns="46586" rtlCol="0" anchor="b"/>
          <a:lstStyle>
            <a:lvl1pPr algn="l">
              <a:defRPr sz="1300"/>
            </a:lvl1pPr>
          </a:lstStyle>
          <a:p>
            <a:pPr>
              <a:defRPr/>
            </a:pPr>
            <a:endParaRPr lang="en-US" dirty="0"/>
          </a:p>
        </p:txBody>
      </p:sp>
      <p:sp>
        <p:nvSpPr>
          <p:cNvPr id="5" name="Slide Number Placeholder 4"/>
          <p:cNvSpPr>
            <a:spLocks noGrp="1"/>
          </p:cNvSpPr>
          <p:nvPr>
            <p:ph type="sldNum" sz="quarter" idx="3"/>
          </p:nvPr>
        </p:nvSpPr>
        <p:spPr>
          <a:xfrm>
            <a:off x="3970338" y="8831263"/>
            <a:ext cx="3038475" cy="463550"/>
          </a:xfrm>
          <a:prstGeom prst="rect">
            <a:avLst/>
          </a:prstGeom>
        </p:spPr>
        <p:txBody>
          <a:bodyPr vert="horz" wrap="square" lIns="93172" tIns="46586" rIns="93172" bIns="46586" numCol="1" anchor="b" anchorCtr="0" compatLnSpc="1">
            <a:prstTxWarp prst="textNoShape">
              <a:avLst/>
            </a:prstTxWarp>
          </a:bodyPr>
          <a:lstStyle>
            <a:lvl1pPr algn="r">
              <a:defRPr sz="1300"/>
            </a:lvl1pPr>
          </a:lstStyle>
          <a:p>
            <a:fld id="{8805C74B-6FA6-4E33-B90D-1E61BD784D0E}" type="slidenum">
              <a:rPr lang="en-US" altLang="en-US"/>
              <a:pPr/>
              <a:t>‹#›</a:t>
            </a:fld>
            <a:endParaRPr lang="en-US" altLang="en-US" dirty="0"/>
          </a:p>
        </p:txBody>
      </p:sp>
    </p:spTree>
    <p:extLst>
      <p:ext uri="{BB962C8B-B14F-4D97-AF65-F5344CB8AC3E}">
        <p14:creationId xmlns:p14="http://schemas.microsoft.com/office/powerpoint/2010/main" val="14394153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3550"/>
          </a:xfrm>
          <a:prstGeom prst="rect">
            <a:avLst/>
          </a:prstGeom>
        </p:spPr>
        <p:txBody>
          <a:bodyPr vert="horz" lIns="93172" tIns="46586" rIns="93172" bIns="46586" rtlCol="0"/>
          <a:lstStyle>
            <a:lvl1pPr algn="l">
              <a:defRPr sz="1300"/>
            </a:lvl1pPr>
          </a:lstStyle>
          <a:p>
            <a:pPr>
              <a:defRPr/>
            </a:pPr>
            <a:endParaRPr lang="en-US" dirty="0"/>
          </a:p>
        </p:txBody>
      </p:sp>
      <p:sp>
        <p:nvSpPr>
          <p:cNvPr id="3" name="Date Placeholder 2"/>
          <p:cNvSpPr>
            <a:spLocks noGrp="1"/>
          </p:cNvSpPr>
          <p:nvPr>
            <p:ph type="dt" idx="1"/>
          </p:nvPr>
        </p:nvSpPr>
        <p:spPr>
          <a:xfrm>
            <a:off x="3970338" y="0"/>
            <a:ext cx="3038475" cy="463550"/>
          </a:xfrm>
          <a:prstGeom prst="rect">
            <a:avLst/>
          </a:prstGeom>
        </p:spPr>
        <p:txBody>
          <a:bodyPr vert="horz" lIns="93172" tIns="46586" rIns="93172" bIns="46586" rtlCol="0"/>
          <a:lstStyle>
            <a:lvl1pPr algn="r">
              <a:defRPr sz="1300"/>
            </a:lvl1pPr>
          </a:lstStyle>
          <a:p>
            <a:pPr>
              <a:defRPr/>
            </a:pPr>
            <a:fld id="{C7A13740-B4B5-4CC2-99A3-CEE93C6E6A24}" type="datetimeFigureOut">
              <a:rPr lang="en-US"/>
              <a:pPr>
                <a:defRPr/>
              </a:pPr>
              <a:t>4/6/2021</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pPr lvl="0"/>
            <a:endParaRPr lang="en-US" noProof="0" dirty="0"/>
          </a:p>
        </p:txBody>
      </p:sp>
      <p:sp>
        <p:nvSpPr>
          <p:cNvPr id="5" name="Notes Placeholder 4"/>
          <p:cNvSpPr>
            <a:spLocks noGrp="1"/>
          </p:cNvSpPr>
          <p:nvPr>
            <p:ph type="body" sz="quarter" idx="3"/>
          </p:nvPr>
        </p:nvSpPr>
        <p:spPr>
          <a:xfrm>
            <a:off x="701675" y="4416425"/>
            <a:ext cx="5607050" cy="4181475"/>
          </a:xfrm>
          <a:prstGeom prst="rect">
            <a:avLst/>
          </a:prstGeom>
        </p:spPr>
        <p:txBody>
          <a:bodyPr vert="horz" lIns="93172" tIns="46586" rIns="93172" bIns="46586"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31263"/>
            <a:ext cx="3038475" cy="463550"/>
          </a:xfrm>
          <a:prstGeom prst="rect">
            <a:avLst/>
          </a:prstGeom>
        </p:spPr>
        <p:txBody>
          <a:bodyPr vert="horz" lIns="93172" tIns="46586" rIns="93172" bIns="46586" rtlCol="0" anchor="b"/>
          <a:lstStyle>
            <a:lvl1pPr algn="l">
              <a:defRPr sz="1300"/>
            </a:lvl1pPr>
          </a:lstStyle>
          <a:p>
            <a:pPr>
              <a:defRPr/>
            </a:pPr>
            <a:endParaRPr lang="en-US" dirty="0"/>
          </a:p>
        </p:txBody>
      </p:sp>
      <p:sp>
        <p:nvSpPr>
          <p:cNvPr id="7" name="Slide Number Placeholder 6"/>
          <p:cNvSpPr>
            <a:spLocks noGrp="1"/>
          </p:cNvSpPr>
          <p:nvPr>
            <p:ph type="sldNum" sz="quarter" idx="5"/>
          </p:nvPr>
        </p:nvSpPr>
        <p:spPr>
          <a:xfrm>
            <a:off x="3970338" y="8831263"/>
            <a:ext cx="3038475" cy="463550"/>
          </a:xfrm>
          <a:prstGeom prst="rect">
            <a:avLst/>
          </a:prstGeom>
        </p:spPr>
        <p:txBody>
          <a:bodyPr vert="horz" wrap="square" lIns="93172" tIns="46586" rIns="93172" bIns="46586" numCol="1" anchor="b" anchorCtr="0" compatLnSpc="1">
            <a:prstTxWarp prst="textNoShape">
              <a:avLst/>
            </a:prstTxWarp>
          </a:bodyPr>
          <a:lstStyle>
            <a:lvl1pPr algn="r">
              <a:defRPr sz="1300"/>
            </a:lvl1pPr>
          </a:lstStyle>
          <a:p>
            <a:fld id="{FF4209D7-35E8-4F84-9DB1-8E38611C0412}" type="slidenum">
              <a:rPr lang="en-US" altLang="en-US"/>
              <a:pPr/>
              <a:t>‹#›</a:t>
            </a:fld>
            <a:endParaRPr lang="en-US" altLang="en-US" dirty="0"/>
          </a:p>
        </p:txBody>
      </p:sp>
    </p:spTree>
    <p:extLst>
      <p:ext uri="{BB962C8B-B14F-4D97-AF65-F5344CB8AC3E}">
        <p14:creationId xmlns:p14="http://schemas.microsoft.com/office/powerpoint/2010/main" val="413198942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5D1CF9A-674A-4D53-8E0B-8131A56B9610}" type="slidenum">
              <a:rPr lang="en-US" altLang="en-US" sz="1300">
                <a:latin typeface="Franklin Gothic Medium" panose="020B0603020102020204" pitchFamily="34" charset="0"/>
              </a:rPr>
              <a:pPr eaLnBrk="1" hangingPunct="1">
                <a:spcBef>
                  <a:spcPct val="0"/>
                </a:spcBef>
              </a:pPr>
              <a:t>1</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2286942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marL="0" marR="0" lvl="0" indent="0" algn="r" defTabSz="958571" rtl="0" eaLnBrk="1" fontAlgn="base" latinLnBrk="0" hangingPunct="1">
              <a:lnSpc>
                <a:spcPct val="100000"/>
              </a:lnSpc>
              <a:spcBef>
                <a:spcPct val="0"/>
              </a:spcBef>
              <a:spcAft>
                <a:spcPct val="0"/>
              </a:spcAft>
              <a:buClrTx/>
              <a:buSzTx/>
              <a:buFontTx/>
              <a:buNone/>
              <a:tabLst/>
              <a:defRPr/>
            </a:pPr>
            <a:fld id="{FF89FC5F-270B-40D9-AA52-2C3A91C8612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571"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8163963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marL="0" marR="0" lvl="0" indent="0" algn="r" defTabSz="958571" rtl="0" eaLnBrk="1" fontAlgn="base" latinLnBrk="0" hangingPunct="1">
              <a:lnSpc>
                <a:spcPct val="100000"/>
              </a:lnSpc>
              <a:spcBef>
                <a:spcPct val="0"/>
              </a:spcBef>
              <a:spcAft>
                <a:spcPct val="0"/>
              </a:spcAft>
              <a:buClrTx/>
              <a:buSzTx/>
              <a:buFontTx/>
              <a:buNone/>
              <a:tabLst/>
              <a:defRPr/>
            </a:pPr>
            <a:fld id="{FF89FC5F-270B-40D9-AA52-2C3A91C8612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571"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32515866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marL="0" marR="0" lvl="0" indent="0" algn="r" defTabSz="958571" rtl="0" eaLnBrk="1" fontAlgn="base" latinLnBrk="0" hangingPunct="1">
              <a:lnSpc>
                <a:spcPct val="100000"/>
              </a:lnSpc>
              <a:spcBef>
                <a:spcPct val="0"/>
              </a:spcBef>
              <a:spcAft>
                <a:spcPct val="0"/>
              </a:spcAft>
              <a:buClrTx/>
              <a:buSzTx/>
              <a:buFontTx/>
              <a:buNone/>
              <a:tabLst/>
              <a:defRPr/>
            </a:pPr>
            <a:fld id="{FF89FC5F-270B-40D9-AA52-2C3A91C8612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571"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5475249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marL="0" marR="0" lvl="0" indent="0" algn="r" defTabSz="958571" rtl="0" eaLnBrk="1" fontAlgn="base" latinLnBrk="0" hangingPunct="1">
              <a:lnSpc>
                <a:spcPct val="100000"/>
              </a:lnSpc>
              <a:spcBef>
                <a:spcPct val="0"/>
              </a:spcBef>
              <a:spcAft>
                <a:spcPct val="0"/>
              </a:spcAft>
              <a:buClrTx/>
              <a:buSzTx/>
              <a:buFontTx/>
              <a:buNone/>
              <a:tabLst/>
              <a:defRPr/>
            </a:pPr>
            <a:fld id="{FF89FC5F-270B-40D9-AA52-2C3A91C8612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571"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0040396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marL="0" marR="0" lvl="0" indent="0" algn="r" defTabSz="958571" rtl="0" eaLnBrk="1" fontAlgn="base" latinLnBrk="0" hangingPunct="1">
              <a:lnSpc>
                <a:spcPct val="100000"/>
              </a:lnSpc>
              <a:spcBef>
                <a:spcPct val="0"/>
              </a:spcBef>
              <a:spcAft>
                <a:spcPct val="0"/>
              </a:spcAft>
              <a:buClrTx/>
              <a:buSzTx/>
              <a:buFontTx/>
              <a:buNone/>
              <a:tabLst/>
              <a:defRPr/>
            </a:pPr>
            <a:fld id="{FF89FC5F-270B-40D9-AA52-2C3A91C8612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571"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970363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marL="0" marR="0" lvl="0" indent="0" algn="r" defTabSz="958571" rtl="0" eaLnBrk="1" fontAlgn="base" latinLnBrk="0" hangingPunct="1">
              <a:lnSpc>
                <a:spcPct val="100000"/>
              </a:lnSpc>
              <a:spcBef>
                <a:spcPct val="0"/>
              </a:spcBef>
              <a:spcAft>
                <a:spcPct val="0"/>
              </a:spcAft>
              <a:buClrTx/>
              <a:buSzTx/>
              <a:buFontTx/>
              <a:buNone/>
              <a:tabLst/>
              <a:defRPr/>
            </a:pPr>
            <a:fld id="{FF89FC5F-270B-40D9-AA52-2C3A91C8612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571"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7745155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marL="0" marR="0" lvl="0" indent="0" algn="r" defTabSz="958571" rtl="0" eaLnBrk="1" fontAlgn="base" latinLnBrk="0" hangingPunct="1">
              <a:lnSpc>
                <a:spcPct val="100000"/>
              </a:lnSpc>
              <a:spcBef>
                <a:spcPct val="0"/>
              </a:spcBef>
              <a:spcAft>
                <a:spcPct val="0"/>
              </a:spcAft>
              <a:buClrTx/>
              <a:buSzTx/>
              <a:buFontTx/>
              <a:buNone/>
              <a:tabLst/>
              <a:defRPr/>
            </a:pPr>
            <a:fld id="{FF89FC5F-270B-40D9-AA52-2C3A91C8612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571"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47532690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marL="0" marR="0" lvl="0" indent="0" algn="r" defTabSz="958571" rtl="0" eaLnBrk="1" fontAlgn="base" latinLnBrk="0" hangingPunct="1">
              <a:lnSpc>
                <a:spcPct val="100000"/>
              </a:lnSpc>
              <a:spcBef>
                <a:spcPct val="0"/>
              </a:spcBef>
              <a:spcAft>
                <a:spcPct val="0"/>
              </a:spcAft>
              <a:buClrTx/>
              <a:buSzTx/>
              <a:buFontTx/>
              <a:buNone/>
              <a:tabLst/>
              <a:defRPr/>
            </a:pPr>
            <a:fld id="{FF89FC5F-270B-40D9-AA52-2C3A91C8612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571"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190120972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marL="0" marR="0" lvl="0" indent="0" algn="r" defTabSz="958571" rtl="0" eaLnBrk="1" fontAlgn="base" latinLnBrk="0" hangingPunct="1">
              <a:lnSpc>
                <a:spcPct val="100000"/>
              </a:lnSpc>
              <a:spcBef>
                <a:spcPct val="0"/>
              </a:spcBef>
              <a:spcAft>
                <a:spcPct val="0"/>
              </a:spcAft>
              <a:buClrTx/>
              <a:buSzTx/>
              <a:buFontTx/>
              <a:buNone/>
              <a:tabLst/>
              <a:defRPr/>
            </a:pPr>
            <a:fld id="{FF89FC5F-270B-40D9-AA52-2C3A91C8612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571"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2836691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pPr marL="0" marR="0" lvl="0" indent="0" algn="r" defTabSz="956270" rtl="0" eaLnBrk="1" fontAlgn="base" latinLnBrk="0" hangingPunct="1">
              <a:lnSpc>
                <a:spcPct val="100000"/>
              </a:lnSpc>
              <a:spcBef>
                <a:spcPct val="0"/>
              </a:spcBef>
              <a:spcAft>
                <a:spcPct val="0"/>
              </a:spcAft>
              <a:buClrTx/>
              <a:buSzTx/>
              <a:buFontTx/>
              <a:buNone/>
              <a:tabLst/>
              <a:defRPr/>
            </a:pPr>
            <a:fld id="{39EA8492-49DA-4053-90C9-BABB412D2F2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627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8895279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60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E7ADB88-DFF0-4DFF-A96D-8DCB2974A93D}" type="slidenum">
              <a:rPr lang="en-US" altLang="en-US" sz="1300">
                <a:latin typeface="Franklin Gothic Medium" panose="020B0603020102020204" pitchFamily="34" charset="0"/>
              </a:rPr>
              <a:pPr eaLnBrk="1" hangingPunct="1">
                <a:spcBef>
                  <a:spcPct val="0"/>
                </a:spcBef>
              </a:pPr>
              <a:t>2</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6002436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4209D7-35E8-4F84-9DB1-8E38611C0412}" type="slidenum">
              <a:rPr lang="en-US" altLang="en-US" smtClean="0"/>
              <a:pPr/>
              <a:t>21</a:t>
            </a:fld>
            <a:endParaRPr lang="en-US" altLang="en-US" dirty="0"/>
          </a:p>
        </p:txBody>
      </p:sp>
    </p:spTree>
    <p:extLst>
      <p:ext uri="{BB962C8B-B14F-4D97-AF65-F5344CB8AC3E}">
        <p14:creationId xmlns:p14="http://schemas.microsoft.com/office/powerpoint/2010/main" val="37258576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F4209D7-35E8-4F84-9DB1-8E38611C0412}" type="slidenum">
              <a:rPr lang="en-US" altLang="en-US" smtClean="0"/>
              <a:pPr/>
              <a:t>22</a:t>
            </a:fld>
            <a:endParaRPr lang="en-US" altLang="en-US" dirty="0"/>
          </a:p>
        </p:txBody>
      </p:sp>
    </p:spTree>
    <p:extLst>
      <p:ext uri="{BB962C8B-B14F-4D97-AF65-F5344CB8AC3E}">
        <p14:creationId xmlns:p14="http://schemas.microsoft.com/office/powerpoint/2010/main" val="317645658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503476E7-EFFD-4473-AB63-2D792CAD93C5}" type="slidenum">
              <a:rPr lang="en-US" altLang="en-US" sz="1300">
                <a:latin typeface="Franklin Gothic Medium" panose="020B0603020102020204" pitchFamily="34" charset="0"/>
              </a:rPr>
              <a:pPr eaLnBrk="1" hangingPunct="1">
                <a:spcBef>
                  <a:spcPct val="0"/>
                </a:spcBef>
              </a:pPr>
              <a:t>23</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16010822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3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114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03476E7-EFFD-4473-AB63-2D792CAD93C5}" type="slidenum">
              <a:rPr kumimoji="0" lang="en-US" altLang="en-US" sz="1300" b="0" i="0" u="none" strike="noStrike" kern="1200" cap="none" spc="0" normalizeH="0" baseline="0" noProof="0">
                <a:ln>
                  <a:noFill/>
                </a:ln>
                <a:solidFill>
                  <a:prstClr val="black"/>
                </a:solidFill>
                <a:effectLst/>
                <a:uLnTx/>
                <a:uFillTx/>
                <a:latin typeface="Franklin Gothic Medium" panose="020B06030201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altLang="en-US" sz="1300" b="0" i="0" u="none" strike="noStrike" kern="1200" cap="none" spc="0" normalizeH="0" baseline="0" noProof="0" dirty="0">
              <a:ln>
                <a:noFill/>
              </a:ln>
              <a:solidFill>
                <a:prstClr val="black"/>
              </a:solidFill>
              <a:effectLst/>
              <a:uLnTx/>
              <a:uFillTx/>
              <a:latin typeface="Franklin Gothic Medium" panose="020B0603020102020204" pitchFamily="34" charset="0"/>
              <a:ea typeface="+mn-ea"/>
              <a:cs typeface="Arial" panose="020B0604020202020204" pitchFamily="34" charset="0"/>
            </a:endParaRPr>
          </a:p>
        </p:txBody>
      </p:sp>
    </p:spTree>
    <p:extLst>
      <p:ext uri="{BB962C8B-B14F-4D97-AF65-F5344CB8AC3E}">
        <p14:creationId xmlns:p14="http://schemas.microsoft.com/office/powerpoint/2010/main" val="24773287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42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42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4871635D-3FDD-46E0-BD28-E1CE43B61F5F}" type="slidenum">
              <a:rPr lang="en-US" altLang="en-US" sz="1300">
                <a:latin typeface="Franklin Gothic Medium" panose="020B0603020102020204" pitchFamily="34" charset="0"/>
              </a:rPr>
              <a:pPr eaLnBrk="1" hangingPunct="1">
                <a:spcBef>
                  <a:spcPct val="0"/>
                </a:spcBef>
              </a:pPr>
              <a:t>25</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1353817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31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26E981A2-89A1-4A7E-AFAF-9DD322CC99D3}" type="slidenum">
              <a:rPr lang="en-US" altLang="en-US" sz="1300">
                <a:latin typeface="Franklin Gothic Medium" panose="020B0603020102020204" pitchFamily="34" charset="0"/>
              </a:rPr>
              <a:pPr eaLnBrk="1" hangingPunct="1">
                <a:spcBef>
                  <a:spcPct val="0"/>
                </a:spcBef>
              </a:pPr>
              <a:t>26</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407613323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52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952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30000"/>
              </a:spcBef>
              <a:defRPr sz="1200">
                <a:solidFill>
                  <a:schemeClr val="tx1"/>
                </a:solidFill>
                <a:latin typeface="Calibri" panose="020F0502020204030204" pitchFamily="34" charset="0"/>
              </a:defRPr>
            </a:lvl1pPr>
            <a:lvl2pPr marL="715963" indent="-274638" eaLnBrk="0" hangingPunct="0">
              <a:spcBef>
                <a:spcPct val="30000"/>
              </a:spcBef>
              <a:defRPr sz="1200">
                <a:solidFill>
                  <a:schemeClr val="tx1"/>
                </a:solidFill>
                <a:latin typeface="Calibri" panose="020F0502020204030204" pitchFamily="34" charset="0"/>
              </a:defRPr>
            </a:lvl2pPr>
            <a:lvl3pPr marL="1101725" indent="-219075" eaLnBrk="0" hangingPunct="0">
              <a:spcBef>
                <a:spcPct val="30000"/>
              </a:spcBef>
              <a:defRPr sz="1200">
                <a:solidFill>
                  <a:schemeClr val="tx1"/>
                </a:solidFill>
                <a:latin typeface="Calibri" panose="020F0502020204030204" pitchFamily="34" charset="0"/>
              </a:defRPr>
            </a:lvl3pPr>
            <a:lvl4pPr marL="1541463" indent="-219075" eaLnBrk="0" hangingPunct="0">
              <a:spcBef>
                <a:spcPct val="30000"/>
              </a:spcBef>
              <a:defRPr sz="1200">
                <a:solidFill>
                  <a:schemeClr val="tx1"/>
                </a:solidFill>
                <a:latin typeface="Calibri" panose="020F0502020204030204" pitchFamily="34" charset="0"/>
              </a:defRPr>
            </a:lvl4pPr>
            <a:lvl5pPr marL="1982788" indent="-219075" eaLnBrk="0" hangingPunct="0">
              <a:spcBef>
                <a:spcPct val="30000"/>
              </a:spcBef>
              <a:defRPr sz="1200">
                <a:solidFill>
                  <a:schemeClr val="tx1"/>
                </a:solidFill>
                <a:latin typeface="Calibri" panose="020F0502020204030204" pitchFamily="34" charset="0"/>
              </a:defRPr>
            </a:lvl5pPr>
            <a:lvl6pPr marL="2439988" indent="-219075" eaLnBrk="0" fontAlgn="base" hangingPunct="0">
              <a:spcBef>
                <a:spcPct val="30000"/>
              </a:spcBef>
              <a:spcAft>
                <a:spcPct val="0"/>
              </a:spcAft>
              <a:defRPr sz="1200">
                <a:solidFill>
                  <a:schemeClr val="tx1"/>
                </a:solidFill>
                <a:latin typeface="Calibri" panose="020F0502020204030204" pitchFamily="34" charset="0"/>
              </a:defRPr>
            </a:lvl6pPr>
            <a:lvl7pPr marL="2897188" indent="-219075" eaLnBrk="0" fontAlgn="base" hangingPunct="0">
              <a:spcBef>
                <a:spcPct val="30000"/>
              </a:spcBef>
              <a:spcAft>
                <a:spcPct val="0"/>
              </a:spcAft>
              <a:defRPr sz="1200">
                <a:solidFill>
                  <a:schemeClr val="tx1"/>
                </a:solidFill>
                <a:latin typeface="Calibri" panose="020F0502020204030204" pitchFamily="34" charset="0"/>
              </a:defRPr>
            </a:lvl7pPr>
            <a:lvl8pPr marL="3354388" indent="-219075" eaLnBrk="0" fontAlgn="base" hangingPunct="0">
              <a:spcBef>
                <a:spcPct val="30000"/>
              </a:spcBef>
              <a:spcAft>
                <a:spcPct val="0"/>
              </a:spcAft>
              <a:defRPr sz="1200">
                <a:solidFill>
                  <a:schemeClr val="tx1"/>
                </a:solidFill>
                <a:latin typeface="Calibri" panose="020F0502020204030204" pitchFamily="34" charset="0"/>
              </a:defRPr>
            </a:lvl8pPr>
            <a:lvl9pPr marL="3811588" indent="-219075" eaLnBrk="0" fontAlgn="base" hangingPunct="0">
              <a:spcBef>
                <a:spcPct val="30000"/>
              </a:spcBef>
              <a:spcAft>
                <a:spcPct val="0"/>
              </a:spcAft>
              <a:defRPr sz="1200">
                <a:solidFill>
                  <a:schemeClr val="tx1"/>
                </a:solidFill>
                <a:latin typeface="Calibri" panose="020F0502020204030204" pitchFamily="34" charset="0"/>
              </a:defRPr>
            </a:lvl9pPr>
          </a:lstStyle>
          <a:p>
            <a:pPr eaLnBrk="1" hangingPunct="1">
              <a:spcBef>
                <a:spcPct val="0"/>
              </a:spcBef>
            </a:pPr>
            <a:fld id="{386E736F-D085-40AF-ABD7-AEE8A959D37F}" type="slidenum">
              <a:rPr lang="en-US" altLang="en-US" sz="1300">
                <a:latin typeface="Franklin Gothic Medium" panose="020B0603020102020204" pitchFamily="34" charset="0"/>
              </a:rPr>
              <a:pPr eaLnBrk="1" hangingPunct="1">
                <a:spcBef>
                  <a:spcPct val="0"/>
                </a:spcBef>
              </a:pPr>
              <a:t>27</a:t>
            </a:fld>
            <a:endParaRPr lang="en-US" altLang="en-US" sz="1300" dirty="0">
              <a:latin typeface="Franklin Gothic Medium" panose="020B0603020102020204" pitchFamily="34" charset="0"/>
            </a:endParaRPr>
          </a:p>
        </p:txBody>
      </p:sp>
    </p:spTree>
    <p:extLst>
      <p:ext uri="{BB962C8B-B14F-4D97-AF65-F5344CB8AC3E}">
        <p14:creationId xmlns:p14="http://schemas.microsoft.com/office/powerpoint/2010/main" val="8922635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pPr marL="0" marR="0" lvl="0" indent="0" algn="r" defTabSz="956270" rtl="0" eaLnBrk="1" fontAlgn="base" latinLnBrk="0" hangingPunct="1">
              <a:lnSpc>
                <a:spcPct val="100000"/>
              </a:lnSpc>
              <a:spcBef>
                <a:spcPct val="0"/>
              </a:spcBef>
              <a:spcAft>
                <a:spcPct val="0"/>
              </a:spcAft>
              <a:buClrTx/>
              <a:buSzTx/>
              <a:buFontTx/>
              <a:buNone/>
              <a:tabLst/>
              <a:defRPr/>
            </a:pPr>
            <a:fld id="{39EA8492-49DA-4053-90C9-BABB412D2F2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627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168127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pPr marL="0" marR="0" lvl="0" indent="0" algn="r" defTabSz="956270" rtl="0" eaLnBrk="1" fontAlgn="base" latinLnBrk="0" hangingPunct="1">
              <a:lnSpc>
                <a:spcPct val="100000"/>
              </a:lnSpc>
              <a:spcBef>
                <a:spcPct val="0"/>
              </a:spcBef>
              <a:spcAft>
                <a:spcPct val="0"/>
              </a:spcAft>
              <a:buClrTx/>
              <a:buSzTx/>
              <a:buFontTx/>
              <a:buNone/>
              <a:tabLst/>
              <a:defRPr/>
            </a:pPr>
            <a:fld id="{39EA8492-49DA-4053-90C9-BABB412D2F24}"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627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42509761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marL="0" marR="0" lvl="0" indent="0" algn="r" defTabSz="958571" rtl="0" eaLnBrk="1" fontAlgn="base" latinLnBrk="0" hangingPunct="1">
              <a:lnSpc>
                <a:spcPct val="100000"/>
              </a:lnSpc>
              <a:spcBef>
                <a:spcPct val="0"/>
              </a:spcBef>
              <a:spcAft>
                <a:spcPct val="0"/>
              </a:spcAft>
              <a:buClrTx/>
              <a:buSzTx/>
              <a:buFontTx/>
              <a:buNone/>
              <a:tabLst/>
              <a:defRPr/>
            </a:pPr>
            <a:fld id="{FF89FC5F-270B-40D9-AA52-2C3A91C8612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571"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8470607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marL="0" marR="0" lvl="0" indent="0" algn="r" defTabSz="958571" rtl="0" eaLnBrk="1" fontAlgn="base" latinLnBrk="0" hangingPunct="1">
              <a:lnSpc>
                <a:spcPct val="100000"/>
              </a:lnSpc>
              <a:spcBef>
                <a:spcPct val="0"/>
              </a:spcBef>
              <a:spcAft>
                <a:spcPct val="0"/>
              </a:spcAft>
              <a:buClrTx/>
              <a:buSzTx/>
              <a:buFontTx/>
              <a:buNone/>
              <a:tabLst/>
              <a:defRPr/>
            </a:pPr>
            <a:fld id="{FF89FC5F-270B-40D9-AA52-2C3A91C8612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571"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26824937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marL="0" marR="0" lvl="0" indent="0" algn="r" defTabSz="958571" rtl="0" eaLnBrk="1" fontAlgn="base" latinLnBrk="0" hangingPunct="1">
              <a:lnSpc>
                <a:spcPct val="100000"/>
              </a:lnSpc>
              <a:spcBef>
                <a:spcPct val="0"/>
              </a:spcBef>
              <a:spcAft>
                <a:spcPct val="0"/>
              </a:spcAft>
              <a:buClrTx/>
              <a:buSzTx/>
              <a:buFontTx/>
              <a:buNone/>
              <a:tabLst/>
              <a:defRPr/>
            </a:pPr>
            <a:fld id="{FF89FC5F-270B-40D9-AA52-2C3A91C8612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571"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309899135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marL="0" marR="0" lvl="0" indent="0" algn="r" defTabSz="958571" rtl="0" eaLnBrk="1" fontAlgn="base" latinLnBrk="0" hangingPunct="1">
              <a:lnSpc>
                <a:spcPct val="100000"/>
              </a:lnSpc>
              <a:spcBef>
                <a:spcPct val="0"/>
              </a:spcBef>
              <a:spcAft>
                <a:spcPct val="0"/>
              </a:spcAft>
              <a:buClrTx/>
              <a:buSzTx/>
              <a:buFontTx/>
              <a:buNone/>
              <a:tabLst/>
              <a:defRPr/>
            </a:pPr>
            <a:fld id="{FF89FC5F-270B-40D9-AA52-2C3A91C8612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571"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61689536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marL="0" marR="0" lvl="0" indent="0" algn="r" defTabSz="958571" rtl="0" eaLnBrk="1" fontAlgn="base" latinLnBrk="0" hangingPunct="1">
              <a:lnSpc>
                <a:spcPct val="100000"/>
              </a:lnSpc>
              <a:spcBef>
                <a:spcPct val="0"/>
              </a:spcBef>
              <a:spcAft>
                <a:spcPct val="0"/>
              </a:spcAft>
              <a:buClrTx/>
              <a:buSzTx/>
              <a:buFontTx/>
              <a:buNone/>
              <a:tabLst/>
              <a:defRPr/>
            </a:pPr>
            <a:fld id="{FF89FC5F-270B-40D9-AA52-2C3A91C86127}" type="slidenum">
              <a:rPr kumimoji="0" lang="en-US" sz="1200" b="0" i="0" u="none" strike="noStrike" kern="1200" cap="none" spc="0" normalizeH="0" baseline="0" noProof="0" smtClean="0">
                <a:ln>
                  <a:noFill/>
                </a:ln>
                <a:solidFill>
                  <a:srgbClr val="000000"/>
                </a:solidFill>
                <a:effectLst/>
                <a:uLnTx/>
                <a:uFillTx/>
                <a:latin typeface="Times New Roman" pitchFamily="18" charset="0"/>
                <a:ea typeface="+mn-ea"/>
                <a:cs typeface="+mn-cs"/>
              </a:rPr>
              <a:pPr marL="0" marR="0" lvl="0" indent="0" algn="r" defTabSz="958571"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dirty="0">
              <a:ln>
                <a:noFill/>
              </a:ln>
              <a:solidFill>
                <a:srgbClr val="000000"/>
              </a:solidFill>
              <a:effectLst/>
              <a:uLnTx/>
              <a:uFillTx/>
              <a:latin typeface="Times New Roman" pitchFamily="18" charset="0"/>
              <a:ea typeface="+mn-ea"/>
              <a:cs typeface="+mn-cs"/>
            </a:endParaRPr>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endParaRPr lang="en-US" dirty="0"/>
          </a:p>
        </p:txBody>
      </p:sp>
    </p:spTree>
    <p:extLst>
      <p:ext uri="{BB962C8B-B14F-4D97-AF65-F5344CB8AC3E}">
        <p14:creationId xmlns:p14="http://schemas.microsoft.com/office/powerpoint/2010/main" val="496532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8" Type="http://schemas.openxmlformats.org/officeDocument/2006/relationships/image" Target="../media/image10.jpeg"/><Relationship Id="rId3" Type="http://schemas.openxmlformats.org/officeDocument/2006/relationships/image" Target="../media/image5.jpeg"/><Relationship Id="rId7" Type="http://schemas.openxmlformats.org/officeDocument/2006/relationships/image" Target="../media/image9.png"/><Relationship Id="rId2" Type="http://schemas.openxmlformats.org/officeDocument/2006/relationships/image" Target="../media/image4.jpeg"/><Relationship Id="rId1" Type="http://schemas.openxmlformats.org/officeDocument/2006/relationships/slideMaster" Target="../slideMasters/slideMaster1.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1.xml"/><Relationship Id="rId1" Type="http://schemas.openxmlformats.org/officeDocument/2006/relationships/themeOverride" Target="../theme/themeOverride1.xml"/><Relationship Id="rId4" Type="http://schemas.openxmlformats.org/officeDocument/2006/relationships/image" Target="../media/image3.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152400" y="153988"/>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Subtitle 2"/>
          <p:cNvSpPr>
            <a:spLocks noGrp="1"/>
          </p:cNvSpPr>
          <p:nvPr>
            <p:ph type="subTitle" idx="1"/>
          </p:nvPr>
        </p:nvSpPr>
        <p:spPr>
          <a:xfrm>
            <a:off x="7010400" y="2052960"/>
            <a:ext cx="1981200" cy="1828800"/>
          </a:xfrm>
        </p:spPr>
        <p:txBody>
          <a:bodyPr anchor="ct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a:t>Click to edit Master title style</a:t>
            </a:r>
            <a:endParaRPr lang="en-US" dirty="0"/>
          </a:p>
        </p:txBody>
      </p:sp>
      <p:sp>
        <p:nvSpPr>
          <p:cNvPr id="6" name="Date Placeholder 9"/>
          <p:cNvSpPr>
            <a:spLocks noGrp="1"/>
          </p:cNvSpPr>
          <p:nvPr>
            <p:ph type="dt" sz="half" idx="10"/>
          </p:nvPr>
        </p:nvSpPr>
        <p:spPr/>
        <p:txBody>
          <a:bodyPr/>
          <a:lstStyle>
            <a:lvl1pPr>
              <a:defRPr>
                <a:solidFill>
                  <a:schemeClr val="bg2"/>
                </a:solidFill>
              </a:defRPr>
            </a:lvl1pPr>
          </a:lstStyle>
          <a:p>
            <a:pPr>
              <a:defRPr/>
            </a:pPr>
            <a:fld id="{25849691-4DD6-4A03-A0CB-B7172036BFEA}" type="datetimeFigureOut">
              <a:rPr lang="en-US"/>
              <a:pPr>
                <a:defRPr/>
              </a:pPr>
              <a:t>4/6/2021</a:t>
            </a:fld>
            <a:endParaRPr lang="en-US" dirty="0"/>
          </a:p>
        </p:txBody>
      </p:sp>
      <p:sp>
        <p:nvSpPr>
          <p:cNvPr id="7" name="Slide Number Placeholder 10"/>
          <p:cNvSpPr>
            <a:spLocks noGrp="1"/>
          </p:cNvSpPr>
          <p:nvPr>
            <p:ph type="sldNum" sz="quarter" idx="11"/>
          </p:nvPr>
        </p:nvSpPr>
        <p:spPr/>
        <p:txBody>
          <a:bodyPr/>
          <a:lstStyle>
            <a:lvl1pPr>
              <a:defRPr>
                <a:solidFill>
                  <a:srgbClr val="FFFFFF"/>
                </a:solidFill>
              </a:defRPr>
            </a:lvl1pPr>
          </a:lstStyle>
          <a:p>
            <a:fld id="{2EB80602-9320-48AF-8D35-0C1D1E3AF1F2}" type="slidenum">
              <a:rPr lang="en-US" altLang="en-US"/>
              <a:pPr/>
              <a:t>‹#›</a:t>
            </a:fld>
            <a:endParaRPr lang="en-US" altLang="en-US" dirty="0"/>
          </a:p>
        </p:txBody>
      </p:sp>
      <p:sp>
        <p:nvSpPr>
          <p:cNvPr id="8" name="Footer Placeholder 11"/>
          <p:cNvSpPr>
            <a:spLocks noGrp="1"/>
          </p:cNvSpPr>
          <p:nvPr>
            <p:ph type="ftr" sz="quarter" idx="12"/>
          </p:nvPr>
        </p:nvSpPr>
        <p:spPr/>
        <p:txBody>
          <a:bodyPr/>
          <a:lstStyle>
            <a:lvl1pPr>
              <a:defRPr>
                <a:solidFill>
                  <a:schemeClr val="bg2"/>
                </a:solidFill>
              </a:defRPr>
            </a:lvl1pPr>
          </a:lstStyle>
          <a:p>
            <a:pPr>
              <a:defRPr/>
            </a:pPr>
            <a:endParaRPr lang="en-US" dirty="0"/>
          </a:p>
        </p:txBody>
      </p:sp>
    </p:spTree>
    <p:extLst>
      <p:ext uri="{BB962C8B-B14F-4D97-AF65-F5344CB8AC3E}">
        <p14:creationId xmlns:p14="http://schemas.microsoft.com/office/powerpoint/2010/main" val="600779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4" name="Picture 2" descr="N:\FORMS\HUD Hous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Date Placeholder 3"/>
          <p:cNvSpPr>
            <a:spLocks noGrp="1"/>
          </p:cNvSpPr>
          <p:nvPr>
            <p:ph type="dt" sz="half" idx="10"/>
          </p:nvPr>
        </p:nvSpPr>
        <p:spPr/>
        <p:txBody>
          <a:bodyPr/>
          <a:lstStyle>
            <a:lvl1pPr>
              <a:defRPr/>
            </a:lvl1pPr>
          </a:lstStyle>
          <a:p>
            <a:pPr>
              <a:defRPr/>
            </a:pPr>
            <a:fld id="{8ED1B8C3-7823-42C6-AD5B-668057C899F2}" type="datetimeFigureOut">
              <a:rPr lang="en-US"/>
              <a:pPr>
                <a:defRPr/>
              </a:pPr>
              <a:t>4/6/2021</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fld id="{09C016C1-9E9C-41D6-8F2E-76F1BF02EC3A}" type="slidenum">
              <a:rPr lang="en-US" altLang="en-US"/>
              <a:pPr/>
              <a:t>‹#›</a:t>
            </a:fld>
            <a:endParaRPr lang="en-US" altLang="en-US" dirty="0"/>
          </a:p>
        </p:txBody>
      </p:sp>
    </p:spTree>
    <p:extLst>
      <p:ext uri="{BB962C8B-B14F-4D97-AF65-F5344CB8AC3E}">
        <p14:creationId xmlns:p14="http://schemas.microsoft.com/office/powerpoint/2010/main" val="4683286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3"/>
          <p:cNvSpPr/>
          <p:nvPr/>
        </p:nvSpPr>
        <p:spPr>
          <a:xfrm>
            <a:off x="152400" y="147638"/>
            <a:ext cx="6705600"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7010400" y="147638"/>
            <a:ext cx="19558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6" name="Picture 2" descr="N:\FORMS\HUD Hous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Vertical Title 1"/>
          <p:cNvSpPr>
            <a:spLocks noGrp="1"/>
          </p:cNvSpPr>
          <p:nvPr>
            <p:ph type="title" orient="vert"/>
          </p:nvPr>
        </p:nvSpPr>
        <p:spPr>
          <a:xfrm>
            <a:off x="7162800" y="274638"/>
            <a:ext cx="1676400" cy="5851525"/>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3"/>
          <p:cNvSpPr>
            <a:spLocks noGrp="1"/>
          </p:cNvSpPr>
          <p:nvPr>
            <p:ph type="dt" sz="half" idx="10"/>
          </p:nvPr>
        </p:nvSpPr>
        <p:spPr/>
        <p:txBody>
          <a:bodyPr/>
          <a:lstStyle>
            <a:lvl1pPr>
              <a:defRPr/>
            </a:lvl1pPr>
          </a:lstStyle>
          <a:p>
            <a:pPr>
              <a:defRPr/>
            </a:pPr>
            <a:fld id="{0D309F4A-8A2C-4009-8F14-703D08F809AA}" type="datetimeFigureOut">
              <a:rPr lang="en-US"/>
              <a:pPr>
                <a:defRPr/>
              </a:pPr>
              <a:t>4/6/2021</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dirty="0"/>
          </a:p>
        </p:txBody>
      </p:sp>
      <p:sp>
        <p:nvSpPr>
          <p:cNvPr id="10" name="Slide Number Placeholder 5"/>
          <p:cNvSpPr>
            <a:spLocks noGrp="1"/>
          </p:cNvSpPr>
          <p:nvPr>
            <p:ph type="sldNum" sz="quarter" idx="12"/>
          </p:nvPr>
        </p:nvSpPr>
        <p:spPr/>
        <p:txBody>
          <a:bodyPr/>
          <a:lstStyle>
            <a:lvl1pPr>
              <a:defRPr>
                <a:solidFill>
                  <a:schemeClr val="bg2"/>
                </a:solidFill>
              </a:defRPr>
            </a:lvl1pPr>
          </a:lstStyle>
          <a:p>
            <a:fld id="{A645A959-96F5-48F0-885D-7B616857B824}" type="slidenum">
              <a:rPr lang="en-US" altLang="en-US"/>
              <a:pPr/>
              <a:t>‹#›</a:t>
            </a:fld>
            <a:endParaRPr lang="en-US" altLang="en-US" dirty="0"/>
          </a:p>
        </p:txBody>
      </p:sp>
    </p:spTree>
    <p:extLst>
      <p:ext uri="{BB962C8B-B14F-4D97-AF65-F5344CB8AC3E}">
        <p14:creationId xmlns:p14="http://schemas.microsoft.com/office/powerpoint/2010/main" val="25142638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cSld name="1_Title Slide">
    <p:spTree>
      <p:nvGrpSpPr>
        <p:cNvPr id="1" name=""/>
        <p:cNvGrpSpPr/>
        <p:nvPr/>
      </p:nvGrpSpPr>
      <p:grpSpPr>
        <a:xfrm>
          <a:off x="0" y="0"/>
          <a:ext cx="0" cy="0"/>
          <a:chOff x="0" y="0"/>
          <a:chExt cx="0" cy="0"/>
        </a:xfrm>
      </p:grpSpPr>
      <p:pic>
        <p:nvPicPr>
          <p:cNvPr id="3" name="Picture 1040" descr="G10-04231cond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 y="-14288"/>
            <a:ext cx="1397000" cy="9271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41" descr="TRANQUIL_DRIVE"/>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581400" y="-14287"/>
            <a:ext cx="1219200" cy="952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1042" descr="S8-0840apt"/>
          <p:cNvPicPr>
            <a:picLocks noChangeAspect="1" noChangeArrowheads="1"/>
          </p:cNvPicPr>
          <p:nvPr userDrawn="1"/>
        </p:nvPicPr>
        <p:blipFill>
          <a:blip r:embed="rId4">
            <a:extLst>
              <a:ext uri="{28A0092B-C50C-407E-A947-70E740481C1C}">
                <a14:useLocalDpi xmlns:a14="http://schemas.microsoft.com/office/drawing/2010/main" val="0"/>
              </a:ext>
            </a:extLst>
          </a:blip>
          <a:srcRect/>
          <a:stretch>
            <a:fillRect/>
          </a:stretch>
        </p:blipFill>
        <p:spPr bwMode="auto">
          <a:xfrm>
            <a:off x="2184400" y="-14287"/>
            <a:ext cx="1397000" cy="9525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1043" descr="SUTTON"/>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4800600" y="-14288"/>
            <a:ext cx="1828800" cy="925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1046" descr="03-610"/>
          <p:cNvPicPr>
            <a:picLocks noChangeAspect="1" noChangeArrowheads="1"/>
          </p:cNvPicPr>
          <p:nvPr userDrawn="1"/>
        </p:nvPicPr>
        <p:blipFill>
          <a:blip r:embed="rId6">
            <a:extLst>
              <a:ext uri="{28A0092B-C50C-407E-A947-70E740481C1C}">
                <a14:useLocalDpi xmlns:a14="http://schemas.microsoft.com/office/drawing/2010/main" val="0"/>
              </a:ext>
            </a:extLst>
          </a:blip>
          <a:srcRect/>
          <a:stretch>
            <a:fillRect/>
          </a:stretch>
        </p:blipFill>
        <p:spPr bwMode="auto">
          <a:xfrm>
            <a:off x="1143000" y="-14288"/>
            <a:ext cx="1371600" cy="914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Line 32"/>
          <p:cNvSpPr>
            <a:spLocks noChangeShapeType="1"/>
          </p:cNvSpPr>
          <p:nvPr userDrawn="1"/>
        </p:nvSpPr>
        <p:spPr bwMode="auto">
          <a:xfrm>
            <a:off x="304800" y="6324600"/>
            <a:ext cx="8534400" cy="0"/>
          </a:xfrm>
          <a:prstGeom prst="line">
            <a:avLst/>
          </a:prstGeom>
          <a:noFill/>
          <a:ln w="12700" cap="sq">
            <a:solidFill>
              <a:schemeClr val="bg1"/>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sz="1350" dirty="0"/>
          </a:p>
        </p:txBody>
      </p:sp>
      <p:sp>
        <p:nvSpPr>
          <p:cNvPr id="9" name="Rectangle 36"/>
          <p:cNvSpPr>
            <a:spLocks noChangeArrowheads="1"/>
          </p:cNvSpPr>
          <p:nvPr userDrawn="1"/>
        </p:nvSpPr>
        <p:spPr bwMode="auto">
          <a:xfrm>
            <a:off x="4537075" y="6324602"/>
            <a:ext cx="301686" cy="207749"/>
          </a:xfrm>
          <a:prstGeom prst="rect">
            <a:avLst/>
          </a:prstGeom>
          <a:noFill/>
          <a:ln w="12700" cap="sq">
            <a:noFill/>
            <a:miter lim="800000"/>
            <a:headEnd type="none" w="sm" len="sm"/>
            <a:tailEnd type="none" w="sm" len="sm"/>
          </a:ln>
          <a:effec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defRPr/>
            </a:pPr>
            <a:fld id="{A9E824D5-D48A-4943-891C-ECD8FC949CCB}" type="slidenum">
              <a:rPr lang="en-US" altLang="en-US" sz="750" smtClean="0">
                <a:solidFill>
                  <a:schemeClr val="bg1"/>
                </a:solidFill>
                <a:latin typeface="Arial" charset="0"/>
              </a:rPr>
              <a:pPr eaLnBrk="1" hangingPunct="1">
                <a:defRPr/>
              </a:pPr>
              <a:t>‹#›</a:t>
            </a:fld>
            <a:endParaRPr lang="en-US" altLang="en-US" sz="750" dirty="0">
              <a:solidFill>
                <a:schemeClr val="bg1"/>
              </a:solidFill>
              <a:latin typeface="Arial" charset="0"/>
            </a:endParaRPr>
          </a:p>
        </p:txBody>
      </p:sp>
      <p:sp>
        <p:nvSpPr>
          <p:cNvPr id="11" name="Rectangle 1030"/>
          <p:cNvSpPr>
            <a:spLocks noChangeArrowheads="1"/>
          </p:cNvSpPr>
          <p:nvPr userDrawn="1"/>
        </p:nvSpPr>
        <p:spPr bwMode="auto">
          <a:xfrm>
            <a:off x="228600" y="6324600"/>
            <a:ext cx="3276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marR="0" indent="0" algn="l" defTabSz="685800" rtl="0" eaLnBrk="1" fontAlgn="base" latinLnBrk="0" hangingPunct="1">
              <a:lnSpc>
                <a:spcPct val="100000"/>
              </a:lnSpc>
              <a:spcBef>
                <a:spcPct val="0"/>
              </a:spcBef>
              <a:spcAft>
                <a:spcPct val="0"/>
              </a:spcAft>
              <a:buClrTx/>
              <a:buSzTx/>
              <a:buFontTx/>
              <a:buNone/>
              <a:tabLst/>
              <a:defRPr/>
            </a:pPr>
            <a:r>
              <a:rPr lang="en-US" altLang="en-US" sz="750" dirty="0">
                <a:solidFill>
                  <a:schemeClr val="bg1"/>
                </a:solidFill>
                <a:latin typeface="Arial" charset="0"/>
              </a:rPr>
              <a:t>Mississippi Public Review Meetings</a:t>
            </a:r>
          </a:p>
          <a:p>
            <a:pPr eaLnBrk="1" hangingPunct="1">
              <a:defRPr/>
            </a:pPr>
            <a:endParaRPr lang="en-US" altLang="en-US" sz="750" dirty="0">
              <a:solidFill>
                <a:schemeClr val="bg1"/>
              </a:solidFill>
              <a:latin typeface="Arial" charset="0"/>
            </a:endParaRPr>
          </a:p>
        </p:txBody>
      </p:sp>
      <p:sp>
        <p:nvSpPr>
          <p:cNvPr id="12" name="Rectangle 1031"/>
          <p:cNvSpPr>
            <a:spLocks noChangeArrowheads="1"/>
          </p:cNvSpPr>
          <p:nvPr userDrawn="1"/>
        </p:nvSpPr>
        <p:spPr bwMode="auto">
          <a:xfrm>
            <a:off x="5686425" y="6324600"/>
            <a:ext cx="327660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r" eaLnBrk="1" hangingPunct="1">
              <a:defRPr/>
            </a:pPr>
            <a:r>
              <a:rPr lang="en-US" altLang="en-US" sz="750" dirty="0">
                <a:solidFill>
                  <a:schemeClr val="bg1"/>
                </a:solidFill>
                <a:latin typeface="Arial" charset="0"/>
              </a:rPr>
              <a:t>May, 2019</a:t>
            </a:r>
          </a:p>
        </p:txBody>
      </p:sp>
      <p:pic>
        <p:nvPicPr>
          <p:cNvPr id="13" name="Picture 1047" descr="Pic3"/>
          <p:cNvPicPr preferRelativeResize="0">
            <a:picLocks noChangeArrowheads="1"/>
          </p:cNvPicPr>
          <p:nvPr userDrawn="1"/>
        </p:nvPicPr>
        <p:blipFill>
          <a:blip r:embed="rId7">
            <a:extLst>
              <a:ext uri="{28A0092B-C50C-407E-A947-70E740481C1C}">
                <a14:useLocalDpi xmlns:a14="http://schemas.microsoft.com/office/drawing/2010/main" val="0"/>
              </a:ext>
            </a:extLst>
          </a:blip>
          <a:srcRect/>
          <a:stretch>
            <a:fillRect/>
          </a:stretch>
        </p:blipFill>
        <p:spPr bwMode="auto">
          <a:xfrm>
            <a:off x="7724775" y="-14288"/>
            <a:ext cx="1447800" cy="9144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4" name="Picture 1044" descr="Fauver"/>
          <p:cNvPicPr>
            <a:picLocks noChangeAspect="1" noChangeArrowheads="1"/>
          </p:cNvPicPr>
          <p:nvPr userDrawn="1"/>
        </p:nvPicPr>
        <p:blipFill>
          <a:blip r:embed="rId8">
            <a:extLst>
              <a:ext uri="{28A0092B-C50C-407E-A947-70E740481C1C}">
                <a14:useLocalDpi xmlns:a14="http://schemas.microsoft.com/office/drawing/2010/main" val="0"/>
              </a:ext>
            </a:extLst>
          </a:blip>
          <a:srcRect/>
          <a:stretch>
            <a:fillRect/>
          </a:stretch>
        </p:blipFill>
        <p:spPr bwMode="auto">
          <a:xfrm>
            <a:off x="6629400" y="-14288"/>
            <a:ext cx="1143000" cy="931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Line 47"/>
          <p:cNvSpPr>
            <a:spLocks noChangeShapeType="1"/>
          </p:cNvSpPr>
          <p:nvPr userDrawn="1"/>
        </p:nvSpPr>
        <p:spPr bwMode="auto">
          <a:xfrm flipV="1">
            <a:off x="0" y="914400"/>
            <a:ext cx="9144000" cy="0"/>
          </a:xfrm>
          <a:prstGeom prst="line">
            <a:avLst/>
          </a:prstGeom>
          <a:noFill/>
          <a:ln w="57150" cap="sq">
            <a:solidFill>
              <a:schemeClr val="accent2"/>
            </a:solidFill>
            <a:round/>
            <a:headEnd type="none" w="sm" len="sm"/>
            <a:tailEnd type="none" w="sm" len="sm"/>
          </a:ln>
          <a:extLst>
            <a:ext uri="{909E8E84-426E-40DD-AFC4-6F175D3DCCD1}">
              <a14:hiddenFill xmlns:a14="http://schemas.microsoft.com/office/drawing/2010/main">
                <a:noFill/>
              </a14:hiddenFill>
            </a:ext>
          </a:extLst>
        </p:spPr>
        <p:txBody>
          <a:bodyPr wrap="none"/>
          <a:lstStyle/>
          <a:p>
            <a:endParaRPr lang="en-US" sz="1350" dirty="0"/>
          </a:p>
        </p:txBody>
      </p:sp>
      <p:sp>
        <p:nvSpPr>
          <p:cNvPr id="3100" name="Rectangle 28"/>
          <p:cNvSpPr>
            <a:spLocks noGrp="1" noChangeArrowheads="1"/>
          </p:cNvSpPr>
          <p:nvPr>
            <p:ph type="subTitle" sz="quarter" idx="1"/>
          </p:nvPr>
        </p:nvSpPr>
        <p:spPr bwMode="auto">
          <a:xfrm>
            <a:off x="1371600" y="3886200"/>
            <a:ext cx="6400800" cy="1752600"/>
          </a:xfrm>
          <a:prstGeom prst="rect">
            <a:avLst/>
          </a:prstGeom>
          <a:noFill/>
          <a:ln w="12700" cap="sq">
            <a:miter lim="800000"/>
            <a:headEnd type="none" w="sm" len="sm"/>
            <a:tailEnd type="none" w="sm" len="sm"/>
          </a:ln>
        </p:spPr>
        <p:txBody>
          <a:bodyPr vert="horz" wrap="square" lIns="91440" tIns="45720" rIns="91440" bIns="45720" numCol="1" anchor="t" anchorCtr="0" compatLnSpc="1">
            <a:prstTxWarp prst="textNoShape">
              <a:avLst/>
            </a:prstTxWarp>
          </a:bodyPr>
          <a:lstStyle>
            <a:lvl1pPr marL="0" indent="0" algn="ctr">
              <a:buFont typeface="Wingdings" pitchFamily="2" charset="2"/>
              <a:buNone/>
              <a:defRPr/>
            </a:lvl1pPr>
          </a:lstStyle>
          <a:p>
            <a:r>
              <a:rPr lang="en-US"/>
              <a:t>Click to edit Master subtitle style</a:t>
            </a:r>
          </a:p>
        </p:txBody>
      </p:sp>
    </p:spTree>
    <p:extLst>
      <p:ext uri="{BB962C8B-B14F-4D97-AF65-F5344CB8AC3E}">
        <p14:creationId xmlns:p14="http://schemas.microsoft.com/office/powerpoint/2010/main" val="3666724318"/>
      </p:ext>
    </p:extLst>
  </p:cSld>
  <p:clrMapOvr>
    <a:masterClrMapping/>
  </p:clrMapOvr>
  <p:transition>
    <p:zoom/>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4" name="Picture 2" descr="N:\FORMS\HUD Hous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Title 6"/>
          <p:cNvSpPr>
            <a:spLocks noGrp="1"/>
          </p:cNvSpPr>
          <p:nvPr>
            <p:ph type="title"/>
          </p:nvPr>
        </p:nvSpPr>
        <p:spPr/>
        <p:txBody>
          <a:bodyPr/>
          <a:lstStyle/>
          <a:p>
            <a:r>
              <a:rPr lang="en-US"/>
              <a:t>Click to edit Master title style</a:t>
            </a:r>
          </a:p>
        </p:txBody>
      </p:sp>
      <p:sp>
        <p:nvSpPr>
          <p:cNvPr id="6" name="Date Placeholder 3"/>
          <p:cNvSpPr>
            <a:spLocks noGrp="1"/>
          </p:cNvSpPr>
          <p:nvPr>
            <p:ph type="dt" sz="half" idx="10"/>
          </p:nvPr>
        </p:nvSpPr>
        <p:spPr/>
        <p:txBody>
          <a:bodyPr/>
          <a:lstStyle>
            <a:lvl1pPr>
              <a:defRPr/>
            </a:lvl1pPr>
          </a:lstStyle>
          <a:p>
            <a:pPr>
              <a:defRPr/>
            </a:pPr>
            <a:fld id="{A36B6A30-B146-422E-8D1C-1C51899E9E44}" type="datetimeFigureOut">
              <a:rPr lang="en-US"/>
              <a:pPr>
                <a:defRPr/>
              </a:pPr>
              <a:t>4/6/2021</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fld id="{734545BC-D686-462A-9B19-BB9B1D581DCE}" type="slidenum">
              <a:rPr lang="en-US" altLang="en-US"/>
              <a:pPr/>
              <a:t>‹#›</a:t>
            </a:fld>
            <a:endParaRPr lang="en-US" altLang="en-US" dirty="0"/>
          </a:p>
        </p:txBody>
      </p:sp>
    </p:spTree>
    <p:extLst>
      <p:ext uri="{BB962C8B-B14F-4D97-AF65-F5344CB8AC3E}">
        <p14:creationId xmlns:p14="http://schemas.microsoft.com/office/powerpoint/2010/main" val="34205174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3"/>
          <p:cNvSpPr/>
          <p:nvPr/>
        </p:nvSpPr>
        <p:spPr>
          <a:xfrm>
            <a:off x="7010400" y="152400"/>
            <a:ext cx="1981200" cy="655637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Rectangle 4"/>
          <p:cNvSpPr/>
          <p:nvPr/>
        </p:nvSpPr>
        <p:spPr>
          <a:xfrm>
            <a:off x="152400" y="153988"/>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a:t>Click to edit Master title style</a:t>
            </a:r>
            <a:endParaRPr lang="en-US" dirty="0"/>
          </a:p>
        </p:txBody>
      </p:sp>
      <p:sp>
        <p:nvSpPr>
          <p:cNvPr id="6" name="Date Placeholder 8"/>
          <p:cNvSpPr>
            <a:spLocks noGrp="1"/>
          </p:cNvSpPr>
          <p:nvPr>
            <p:ph type="dt" sz="half" idx="10"/>
          </p:nvPr>
        </p:nvSpPr>
        <p:spPr/>
        <p:txBody>
          <a:bodyPr/>
          <a:lstStyle>
            <a:lvl1pPr>
              <a:defRPr>
                <a:solidFill>
                  <a:srgbClr val="FFFFFF"/>
                </a:solidFill>
              </a:defRPr>
            </a:lvl1pPr>
          </a:lstStyle>
          <a:p>
            <a:pPr>
              <a:defRPr/>
            </a:pPr>
            <a:fld id="{2CCC893E-287F-44C5-9E8F-E168B8C9D6A5}" type="datetimeFigureOut">
              <a:rPr lang="en-US"/>
              <a:pPr>
                <a:defRPr/>
              </a:pPr>
              <a:t>4/6/2021</a:t>
            </a:fld>
            <a:endParaRPr lang="en-US" dirty="0"/>
          </a:p>
        </p:txBody>
      </p:sp>
      <p:sp>
        <p:nvSpPr>
          <p:cNvPr id="7" name="Slide Number Placeholder 9"/>
          <p:cNvSpPr>
            <a:spLocks noGrp="1"/>
          </p:cNvSpPr>
          <p:nvPr>
            <p:ph type="sldNum" sz="quarter" idx="11"/>
          </p:nvPr>
        </p:nvSpPr>
        <p:spPr/>
        <p:txBody>
          <a:bodyPr/>
          <a:lstStyle>
            <a:lvl1pPr>
              <a:defRPr>
                <a:solidFill>
                  <a:schemeClr val="bg2"/>
                </a:solidFill>
              </a:defRPr>
            </a:lvl1pPr>
          </a:lstStyle>
          <a:p>
            <a:fld id="{0B0D6A0B-F34C-48F1-8CB7-F697A0C5AE57}" type="slidenum">
              <a:rPr lang="en-US" altLang="en-US"/>
              <a:pPr/>
              <a:t>‹#›</a:t>
            </a:fld>
            <a:endParaRPr lang="en-US" altLang="en-US" dirty="0"/>
          </a:p>
        </p:txBody>
      </p:sp>
      <p:sp>
        <p:nvSpPr>
          <p:cNvPr id="8" name="Footer Placeholder 10"/>
          <p:cNvSpPr>
            <a:spLocks noGrp="1"/>
          </p:cNvSpPr>
          <p:nvPr>
            <p:ph type="ftr" sz="quarter" idx="12"/>
          </p:nvPr>
        </p:nvSpPr>
        <p:spPr/>
        <p:txBody>
          <a:bodyPr/>
          <a:lstStyle>
            <a:lvl1pPr>
              <a:defRPr>
                <a:solidFill>
                  <a:srgbClr val="FFFFFF"/>
                </a:solidFill>
              </a:defRPr>
            </a:lvl1pPr>
          </a:lstStyle>
          <a:p>
            <a:pPr>
              <a:defRPr/>
            </a:pPr>
            <a:endParaRPr lang="en-US" dirty="0"/>
          </a:p>
        </p:txBody>
      </p:sp>
    </p:spTree>
    <p:extLst>
      <p:ext uri="{BB962C8B-B14F-4D97-AF65-F5344CB8AC3E}">
        <p14:creationId xmlns:p14="http://schemas.microsoft.com/office/powerpoint/2010/main" val="3540846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5" name="Picture 2" descr="N:\FORMS\HUD Hous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Title 7"/>
          <p:cNvSpPr>
            <a:spLocks noGrp="1"/>
          </p:cNvSpPr>
          <p:nvPr>
            <p:ph type="title"/>
          </p:nvPr>
        </p:nvSpPr>
        <p:spPr/>
        <p:txBody>
          <a:bodyPr/>
          <a:lstStyle/>
          <a:p>
            <a:r>
              <a:rPr lang="en-US"/>
              <a:t>Click to edit Master title style</a:t>
            </a:r>
          </a:p>
        </p:txBody>
      </p:sp>
      <p:sp>
        <p:nvSpPr>
          <p:cNvPr id="7" name="Date Placeholder 3"/>
          <p:cNvSpPr>
            <a:spLocks noGrp="1"/>
          </p:cNvSpPr>
          <p:nvPr>
            <p:ph type="dt" sz="half" idx="10"/>
          </p:nvPr>
        </p:nvSpPr>
        <p:spPr/>
        <p:txBody>
          <a:bodyPr/>
          <a:lstStyle>
            <a:lvl1pPr>
              <a:defRPr/>
            </a:lvl1pPr>
          </a:lstStyle>
          <a:p>
            <a:pPr>
              <a:defRPr/>
            </a:pPr>
            <a:fld id="{D49B6820-13FC-4F26-A1B1-E75AF24C8F95}" type="datetimeFigureOut">
              <a:rPr lang="en-US"/>
              <a:pPr>
                <a:defRPr/>
              </a:pPr>
              <a:t>4/6/2021</a:t>
            </a:fld>
            <a:endParaRPr lang="en-US" dirty="0"/>
          </a:p>
        </p:txBody>
      </p:sp>
      <p:sp>
        <p:nvSpPr>
          <p:cNvPr id="9" name="Footer Placeholder 4"/>
          <p:cNvSpPr>
            <a:spLocks noGrp="1"/>
          </p:cNvSpPr>
          <p:nvPr>
            <p:ph type="ftr" sz="quarter" idx="11"/>
          </p:nvPr>
        </p:nvSpPr>
        <p:spPr/>
        <p:txBody>
          <a:bodyPr/>
          <a:lstStyle>
            <a:lvl1pPr>
              <a:defRPr/>
            </a:lvl1pPr>
          </a:lstStyle>
          <a:p>
            <a:pPr>
              <a:defRPr/>
            </a:pPr>
            <a:endParaRPr lang="en-US" dirty="0"/>
          </a:p>
        </p:txBody>
      </p:sp>
      <p:sp>
        <p:nvSpPr>
          <p:cNvPr id="10" name="Slide Number Placeholder 5"/>
          <p:cNvSpPr>
            <a:spLocks noGrp="1"/>
          </p:cNvSpPr>
          <p:nvPr>
            <p:ph type="sldNum" sz="quarter" idx="12"/>
          </p:nvPr>
        </p:nvSpPr>
        <p:spPr/>
        <p:txBody>
          <a:bodyPr/>
          <a:lstStyle>
            <a:lvl1pPr>
              <a:defRPr/>
            </a:lvl1pPr>
          </a:lstStyle>
          <a:p>
            <a:fld id="{D7987A3B-A43D-4D1C-8F96-78FB3C6601A2}" type="slidenum">
              <a:rPr lang="en-US" altLang="en-US"/>
              <a:pPr/>
              <a:t>‹#›</a:t>
            </a:fld>
            <a:endParaRPr lang="en-US" altLang="en-US" dirty="0"/>
          </a:p>
        </p:txBody>
      </p:sp>
    </p:spTree>
    <p:extLst>
      <p:ext uri="{BB962C8B-B14F-4D97-AF65-F5344CB8AC3E}">
        <p14:creationId xmlns:p14="http://schemas.microsoft.com/office/powerpoint/2010/main" val="4084585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7" name="Picture 2" descr="N:\FORMS\HUD Hous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p:cNvSpPr>
            <a:spLocks noGrp="1"/>
          </p:cNvSpPr>
          <p:nvPr>
            <p:ph type="title"/>
          </p:nvPr>
        </p:nvSpPr>
        <p:spPr/>
        <p:txBody>
          <a:bodyPr/>
          <a:lstStyle/>
          <a:p>
            <a:r>
              <a:rPr lang="en-US"/>
              <a:t>Click to edit Master title style</a:t>
            </a:r>
          </a:p>
        </p:txBody>
      </p:sp>
      <p:sp>
        <p:nvSpPr>
          <p:cNvPr id="9" name="Date Placeholder 3"/>
          <p:cNvSpPr>
            <a:spLocks noGrp="1"/>
          </p:cNvSpPr>
          <p:nvPr>
            <p:ph type="dt" sz="half" idx="10"/>
          </p:nvPr>
        </p:nvSpPr>
        <p:spPr/>
        <p:txBody>
          <a:bodyPr/>
          <a:lstStyle>
            <a:lvl1pPr>
              <a:defRPr/>
            </a:lvl1pPr>
          </a:lstStyle>
          <a:p>
            <a:pPr>
              <a:defRPr/>
            </a:pPr>
            <a:fld id="{F7B5B0AC-9429-450E-8D83-C9688FCB2256}" type="datetimeFigureOut">
              <a:rPr lang="en-US"/>
              <a:pPr>
                <a:defRPr/>
              </a:pPr>
              <a:t>4/6/2021</a:t>
            </a:fld>
            <a:endParaRPr lang="en-US" dirty="0"/>
          </a:p>
        </p:txBody>
      </p:sp>
      <p:sp>
        <p:nvSpPr>
          <p:cNvPr id="11" name="Footer Placeholder 4"/>
          <p:cNvSpPr>
            <a:spLocks noGrp="1"/>
          </p:cNvSpPr>
          <p:nvPr>
            <p:ph type="ftr" sz="quarter" idx="11"/>
          </p:nvPr>
        </p:nvSpPr>
        <p:spPr/>
        <p:txBody>
          <a:bodyPr/>
          <a:lstStyle>
            <a:lvl1pPr>
              <a:defRPr/>
            </a:lvl1pPr>
          </a:lstStyle>
          <a:p>
            <a:pPr>
              <a:defRPr/>
            </a:pPr>
            <a:endParaRPr lang="en-US" dirty="0"/>
          </a:p>
        </p:txBody>
      </p:sp>
      <p:sp>
        <p:nvSpPr>
          <p:cNvPr id="12" name="Slide Number Placeholder 5"/>
          <p:cNvSpPr>
            <a:spLocks noGrp="1"/>
          </p:cNvSpPr>
          <p:nvPr>
            <p:ph type="sldNum" sz="quarter" idx="12"/>
          </p:nvPr>
        </p:nvSpPr>
        <p:spPr/>
        <p:txBody>
          <a:bodyPr/>
          <a:lstStyle>
            <a:lvl1pPr>
              <a:defRPr/>
            </a:lvl1pPr>
          </a:lstStyle>
          <a:p>
            <a:fld id="{B7A2F044-EC31-46CC-A95A-5001240D21EE}" type="slidenum">
              <a:rPr lang="en-US" altLang="en-US"/>
              <a:pPr/>
              <a:t>‹#›</a:t>
            </a:fld>
            <a:endParaRPr lang="en-US" altLang="en-US" dirty="0"/>
          </a:p>
        </p:txBody>
      </p:sp>
    </p:spTree>
    <p:extLst>
      <p:ext uri="{BB962C8B-B14F-4D97-AF65-F5344CB8AC3E}">
        <p14:creationId xmlns:p14="http://schemas.microsoft.com/office/powerpoint/2010/main" val="10854112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3" name="Picture 9" descr="N:\FORMS\HUD Hous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0"/>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p:txBody>
          <a:bodyPr/>
          <a:lstStyle/>
          <a:p>
            <a:r>
              <a:rPr lang="en-US"/>
              <a:t>Click to edit Master title style</a:t>
            </a:r>
          </a:p>
        </p:txBody>
      </p:sp>
      <p:sp>
        <p:nvSpPr>
          <p:cNvPr id="5" name="Date Placeholder 3"/>
          <p:cNvSpPr>
            <a:spLocks noGrp="1"/>
          </p:cNvSpPr>
          <p:nvPr>
            <p:ph type="dt" sz="half" idx="10"/>
          </p:nvPr>
        </p:nvSpPr>
        <p:spPr/>
        <p:txBody>
          <a:bodyPr/>
          <a:lstStyle>
            <a:lvl1pPr>
              <a:defRPr/>
            </a:lvl1pPr>
          </a:lstStyle>
          <a:p>
            <a:pPr>
              <a:defRPr/>
            </a:pPr>
            <a:fld id="{1DE28E51-2677-4381-824F-5AEB311AB592}" type="datetimeFigureOut">
              <a:rPr lang="en-US"/>
              <a:pPr>
                <a:defRPr/>
              </a:pPr>
              <a:t>4/6/2021</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dirty="0"/>
          </a:p>
        </p:txBody>
      </p:sp>
      <p:sp>
        <p:nvSpPr>
          <p:cNvPr id="8" name="Slide Number Placeholder 5"/>
          <p:cNvSpPr>
            <a:spLocks noGrp="1"/>
          </p:cNvSpPr>
          <p:nvPr>
            <p:ph type="sldNum" sz="quarter" idx="12"/>
          </p:nvPr>
        </p:nvSpPr>
        <p:spPr/>
        <p:txBody>
          <a:bodyPr/>
          <a:lstStyle>
            <a:lvl1pPr>
              <a:defRPr/>
            </a:lvl1pPr>
          </a:lstStyle>
          <a:p>
            <a:fld id="{E886DE6A-F67F-4211-8BB3-88D85704F79A}" type="slidenum">
              <a:rPr lang="en-US" altLang="en-US"/>
              <a:pPr/>
              <a:t>‹#›</a:t>
            </a:fld>
            <a:endParaRPr lang="en-US" altLang="en-US" dirty="0"/>
          </a:p>
        </p:txBody>
      </p:sp>
    </p:spTree>
    <p:extLst>
      <p:ext uri="{BB962C8B-B14F-4D97-AF65-F5344CB8AC3E}">
        <p14:creationId xmlns:p14="http://schemas.microsoft.com/office/powerpoint/2010/main" val="4071369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1"/>
          <p:cNvSpPr/>
          <p:nvPr/>
        </p:nvSpPr>
        <p:spPr>
          <a:xfrm>
            <a:off x="152400" y="150813"/>
            <a:ext cx="8831263" cy="65563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3" name="Picture 10" descr="N:\FORMS\HUD House.jp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 name="Picture 11"/>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Date Placeholder 1"/>
          <p:cNvSpPr>
            <a:spLocks noGrp="1"/>
          </p:cNvSpPr>
          <p:nvPr>
            <p:ph type="dt" sz="half" idx="10"/>
          </p:nvPr>
        </p:nvSpPr>
        <p:spPr/>
        <p:txBody>
          <a:bodyPr/>
          <a:lstStyle>
            <a:lvl1pPr>
              <a:defRPr/>
            </a:lvl1pPr>
          </a:lstStyle>
          <a:p>
            <a:pPr>
              <a:defRPr/>
            </a:pPr>
            <a:fld id="{6B98E9A0-758C-4DC2-8007-1EA0A62116E0}" type="datetimeFigureOut">
              <a:rPr lang="en-US"/>
              <a:pPr>
                <a:defRPr/>
              </a:pPr>
              <a:t>4/6/2021</a:t>
            </a:fld>
            <a:endParaRPr lang="en-US" dirty="0"/>
          </a:p>
        </p:txBody>
      </p:sp>
      <p:sp>
        <p:nvSpPr>
          <p:cNvPr id="6" name="Footer Placeholder 2"/>
          <p:cNvSpPr>
            <a:spLocks noGrp="1"/>
          </p:cNvSpPr>
          <p:nvPr>
            <p:ph type="ftr" sz="quarter" idx="11"/>
          </p:nvPr>
        </p:nvSpPr>
        <p:spPr/>
        <p:txBody>
          <a:bodyPr/>
          <a:lstStyle>
            <a:lvl1pPr>
              <a:defRPr/>
            </a:lvl1pPr>
          </a:lstStyle>
          <a:p>
            <a:pPr>
              <a:defRPr/>
            </a:pPr>
            <a:endParaRPr lang="en-US" dirty="0"/>
          </a:p>
        </p:txBody>
      </p:sp>
      <p:sp>
        <p:nvSpPr>
          <p:cNvPr id="7" name="Slide Number Placeholder 3"/>
          <p:cNvSpPr>
            <a:spLocks noGrp="1"/>
          </p:cNvSpPr>
          <p:nvPr>
            <p:ph type="sldNum" sz="quarter" idx="12"/>
          </p:nvPr>
        </p:nvSpPr>
        <p:spPr/>
        <p:txBody>
          <a:bodyPr/>
          <a:lstStyle>
            <a:lvl1pPr>
              <a:defRPr/>
            </a:lvl1pPr>
          </a:lstStyle>
          <a:p>
            <a:fld id="{7BBDDDA7-0F95-4736-917D-662D6261903B}" type="slidenum">
              <a:rPr lang="en-US" altLang="en-US"/>
              <a:pPr/>
              <a:t>‹#›</a:t>
            </a:fld>
            <a:endParaRPr lang="en-US" altLang="en-US" dirty="0"/>
          </a:p>
        </p:txBody>
      </p:sp>
    </p:spTree>
    <p:extLst>
      <p:ext uri="{BB962C8B-B14F-4D97-AF65-F5344CB8AC3E}">
        <p14:creationId xmlns:p14="http://schemas.microsoft.com/office/powerpoint/2010/main" val="14678540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5"/>
          <p:cNvSpPr/>
          <p:nvPr/>
        </p:nvSpPr>
        <p:spPr>
          <a:xfrm>
            <a:off x="7010400" y="150813"/>
            <a:ext cx="1981200" cy="655637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7" name="Rectangle 6"/>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a:t>Click to edit Master title style</a:t>
            </a:r>
            <a:endParaRPr lang="en-US" dirty="0"/>
          </a:p>
        </p:txBody>
      </p:sp>
      <p:sp>
        <p:nvSpPr>
          <p:cNvPr id="8" name="Date Placeholder 4"/>
          <p:cNvSpPr>
            <a:spLocks noGrp="1"/>
          </p:cNvSpPr>
          <p:nvPr>
            <p:ph type="dt" sz="half" idx="10"/>
          </p:nvPr>
        </p:nvSpPr>
        <p:spPr/>
        <p:txBody>
          <a:bodyPr/>
          <a:lstStyle>
            <a:lvl1pPr>
              <a:defRPr/>
            </a:lvl1pPr>
          </a:lstStyle>
          <a:p>
            <a:pPr>
              <a:defRPr/>
            </a:pPr>
            <a:fld id="{03AF39F3-9554-44E9-9ADF-AFEF09A1038E}" type="datetimeFigureOut">
              <a:rPr lang="en-US"/>
              <a:pPr>
                <a:defRPr/>
              </a:pPr>
              <a:t>4/6/2021</a:t>
            </a:fld>
            <a:endParaRPr lang="en-US" dirty="0"/>
          </a:p>
        </p:txBody>
      </p:sp>
      <p:sp>
        <p:nvSpPr>
          <p:cNvPr id="9" name="Footer Placeholder 5"/>
          <p:cNvSpPr>
            <a:spLocks noGrp="1"/>
          </p:cNvSpPr>
          <p:nvPr>
            <p:ph type="ftr" sz="quarter" idx="11"/>
          </p:nvPr>
        </p:nvSpPr>
        <p:spPr/>
        <p:txBody>
          <a:bodyPr/>
          <a:lstStyle>
            <a:lvl1pPr>
              <a:defRPr/>
            </a:lvl1pPr>
          </a:lstStyle>
          <a:p>
            <a:pPr>
              <a:defRPr/>
            </a:pPr>
            <a:endParaRPr lang="en-US" dirty="0"/>
          </a:p>
        </p:txBody>
      </p:sp>
      <p:sp>
        <p:nvSpPr>
          <p:cNvPr id="10" name="Slide Number Placeholder 6"/>
          <p:cNvSpPr>
            <a:spLocks noGrp="1"/>
          </p:cNvSpPr>
          <p:nvPr>
            <p:ph type="sldNum" sz="quarter" idx="12"/>
          </p:nvPr>
        </p:nvSpPr>
        <p:spPr/>
        <p:txBody>
          <a:bodyPr/>
          <a:lstStyle>
            <a:lvl1pPr>
              <a:defRPr>
                <a:solidFill>
                  <a:srgbClr val="FFFFFF"/>
                </a:solidFill>
              </a:defRPr>
            </a:lvl1pPr>
          </a:lstStyle>
          <a:p>
            <a:fld id="{5E8E1FFC-1F60-4800-ABF8-51CCD923EC09}" type="slidenum">
              <a:rPr lang="en-US" altLang="en-US"/>
              <a:pPr/>
              <a:t>‹#›</a:t>
            </a:fld>
            <a:endParaRPr lang="en-US" altLang="en-US" dirty="0"/>
          </a:p>
        </p:txBody>
      </p:sp>
    </p:spTree>
    <p:extLst>
      <p:ext uri="{BB962C8B-B14F-4D97-AF65-F5344CB8AC3E}">
        <p14:creationId xmlns:p14="http://schemas.microsoft.com/office/powerpoint/2010/main" val="309135257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chemeClr val="bg2"/>
        </a:solidFill>
        <a:effectLst/>
      </p:bgPr>
    </p:bg>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6" name="Rectangle 5"/>
          <p:cNvSpPr/>
          <p:nvPr/>
        </p:nvSpPr>
        <p:spPr>
          <a:xfrm>
            <a:off x="7010400" y="150813"/>
            <a:ext cx="1981200" cy="655637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pic>
        <p:nvPicPr>
          <p:cNvPr id="7" name="Picture 2" descr="N:\FORMS\HUD House.jpg"/>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439863" y="6146800"/>
            <a:ext cx="457200" cy="48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3"/>
          <p:cNvPicPr>
            <a:picLocks noChangeAspect="1"/>
          </p:cNvPicPr>
          <p:nvPr userDrawn="1"/>
        </p:nvPicPr>
        <p:blipFill>
          <a:blip r:embed="rId4" cstate="print">
            <a:extLst>
              <a:ext uri="{28A0092B-C50C-407E-A947-70E740481C1C}">
                <a14:useLocalDpi xmlns:a14="http://schemas.microsoft.com/office/drawing/2010/main" val="0"/>
              </a:ext>
            </a:extLst>
          </a:blip>
          <a:srcRect/>
          <a:stretch>
            <a:fillRect/>
          </a:stretch>
        </p:blipFill>
        <p:spPr bwMode="auto">
          <a:xfrm>
            <a:off x="152400" y="5943600"/>
            <a:ext cx="1092200" cy="854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a:t>Click icon to add picture</a:t>
            </a:r>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5E4ED084-7C94-45B4-B96B-6F9F6AED5BD4}" type="datetimeFigureOut">
              <a:rPr lang="en-US"/>
              <a:pPr>
                <a:defRPr/>
              </a:pPr>
              <a:t>4/6/2021</a:t>
            </a:fld>
            <a:endParaRPr lang="en-US" dirty="0"/>
          </a:p>
        </p:txBody>
      </p:sp>
      <p:sp>
        <p:nvSpPr>
          <p:cNvPr id="11" name="Footer Placeholder 5"/>
          <p:cNvSpPr>
            <a:spLocks noGrp="1"/>
          </p:cNvSpPr>
          <p:nvPr>
            <p:ph type="ftr" sz="quarter" idx="11"/>
          </p:nvPr>
        </p:nvSpPr>
        <p:spPr/>
        <p:txBody>
          <a:bodyPr/>
          <a:lstStyle>
            <a:lvl1pPr>
              <a:defRPr/>
            </a:lvl1pPr>
          </a:lstStyle>
          <a:p>
            <a:pPr>
              <a:defRPr/>
            </a:pPr>
            <a:endParaRPr lang="en-US" dirty="0"/>
          </a:p>
        </p:txBody>
      </p:sp>
      <p:sp>
        <p:nvSpPr>
          <p:cNvPr id="12" name="Slide Number Placeholder 6"/>
          <p:cNvSpPr>
            <a:spLocks noGrp="1"/>
          </p:cNvSpPr>
          <p:nvPr>
            <p:ph type="sldNum" sz="quarter" idx="12"/>
          </p:nvPr>
        </p:nvSpPr>
        <p:spPr/>
        <p:txBody>
          <a:bodyPr/>
          <a:lstStyle>
            <a:lvl1pPr>
              <a:defRPr/>
            </a:lvl1pPr>
          </a:lstStyle>
          <a:p>
            <a:fld id="{CA9F5D85-0529-4CB4-A23C-5610D0834890}" type="slidenum">
              <a:rPr lang="en-US" altLang="en-US"/>
              <a:pPr/>
              <a:t>‹#›</a:t>
            </a:fld>
            <a:endParaRPr lang="en-US" altLang="en-US" dirty="0"/>
          </a:p>
        </p:txBody>
      </p:sp>
    </p:spTree>
    <p:extLst>
      <p:ext uri="{BB962C8B-B14F-4D97-AF65-F5344CB8AC3E}">
        <p14:creationId xmlns:p14="http://schemas.microsoft.com/office/powerpoint/2010/main" val="2567572664"/>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p:cNvSpPr/>
          <p:nvPr/>
        </p:nvSpPr>
        <p:spPr>
          <a:xfrm>
            <a:off x="152400" y="1635125"/>
            <a:ext cx="8831263" cy="5045075"/>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7"/>
          <p:cNvSpPr/>
          <p:nvPr/>
        </p:nvSpPr>
        <p:spPr>
          <a:xfrm>
            <a:off x="152400" y="152400"/>
            <a:ext cx="8813800" cy="1346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Placeholder 1"/>
          <p:cNvSpPr>
            <a:spLocks noGrp="1"/>
          </p:cNvSpPr>
          <p:nvPr>
            <p:ph type="title"/>
          </p:nvPr>
        </p:nvSpPr>
        <p:spPr>
          <a:xfrm>
            <a:off x="381000" y="355600"/>
            <a:ext cx="8382000" cy="1054100"/>
          </a:xfrm>
          <a:prstGeom prst="rect">
            <a:avLst/>
          </a:prstGeom>
        </p:spPr>
        <p:txBody>
          <a:bodyPr vert="horz" lIns="91440" tIns="45720" rIns="91440" bIns="45720" rtlCol="0" anchor="ctr">
            <a:noAutofit/>
          </a:bodyPr>
          <a:lstStyle/>
          <a:p>
            <a:r>
              <a:rPr lang="en-US" dirty="0"/>
              <a:t>Click to edit Master title style</a:t>
            </a:r>
          </a:p>
        </p:txBody>
      </p:sp>
      <p:sp>
        <p:nvSpPr>
          <p:cNvPr id="3" name="Text Placeholder 2"/>
          <p:cNvSpPr>
            <a:spLocks noGrp="1"/>
          </p:cNvSpPr>
          <p:nvPr>
            <p:ph type="body" idx="1"/>
          </p:nvPr>
        </p:nvSpPr>
        <p:spPr>
          <a:xfrm>
            <a:off x="381000" y="1719263"/>
            <a:ext cx="8407400" cy="44069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71475" y="6356350"/>
            <a:ext cx="2133600" cy="274638"/>
          </a:xfrm>
          <a:prstGeom prst="rect">
            <a:avLst/>
          </a:prstGeom>
        </p:spPr>
        <p:txBody>
          <a:bodyPr vert="horz" lIns="91440" tIns="45720" rIns="91440" bIns="45720" rtlCol="0" anchor="ctr"/>
          <a:lstStyle>
            <a:lvl1pPr algn="l" fontAlgn="auto">
              <a:spcBef>
                <a:spcPts val="0"/>
              </a:spcBef>
              <a:spcAft>
                <a:spcPts val="0"/>
              </a:spcAft>
              <a:defRPr sz="1100">
                <a:solidFill>
                  <a:schemeClr val="tx2"/>
                </a:solidFill>
                <a:latin typeface="+mn-lt"/>
                <a:cs typeface="+mn-cs"/>
              </a:defRPr>
            </a:lvl1pPr>
          </a:lstStyle>
          <a:p>
            <a:pPr>
              <a:defRPr/>
            </a:pPr>
            <a:fld id="{167BCF6A-220E-467C-96A6-BA71E1CD76EB}" type="datetimeFigureOut">
              <a:rPr lang="en-US"/>
              <a:pPr>
                <a:defRPr/>
              </a:pPr>
              <a:t>4/6/2021</a:t>
            </a:fld>
            <a:endParaRPr lang="en-US" dirty="0"/>
          </a:p>
        </p:txBody>
      </p:sp>
      <p:sp>
        <p:nvSpPr>
          <p:cNvPr id="5" name="Footer Placeholder 4"/>
          <p:cNvSpPr>
            <a:spLocks noGrp="1"/>
          </p:cNvSpPr>
          <p:nvPr>
            <p:ph type="ftr" sz="quarter" idx="3"/>
          </p:nvPr>
        </p:nvSpPr>
        <p:spPr>
          <a:xfrm>
            <a:off x="3048000" y="6356350"/>
            <a:ext cx="3352800" cy="274638"/>
          </a:xfrm>
          <a:prstGeom prst="rect">
            <a:avLst/>
          </a:prstGeom>
        </p:spPr>
        <p:txBody>
          <a:bodyPr vert="horz" lIns="91440" tIns="45720" rIns="91440" bIns="45720" rtlCol="0" anchor="ctr"/>
          <a:lstStyle>
            <a:lvl1pPr algn="ctr" fontAlgn="auto">
              <a:spcBef>
                <a:spcPts val="0"/>
              </a:spcBef>
              <a:spcAft>
                <a:spcPts val="0"/>
              </a:spcAft>
              <a:defRPr sz="1100">
                <a:solidFill>
                  <a:schemeClr val="tx2"/>
                </a:solidFill>
                <a:latin typeface="+mn-lt"/>
                <a:cs typeface="+mn-cs"/>
              </a:defRPr>
            </a:lvl1pPr>
          </a:lstStyle>
          <a:p>
            <a:pPr>
              <a:defRPr/>
            </a:pPr>
            <a:endParaRPr lang="en-US" dirty="0"/>
          </a:p>
        </p:txBody>
      </p:sp>
      <p:sp>
        <p:nvSpPr>
          <p:cNvPr id="6" name="Slide Number Placeholder 5"/>
          <p:cNvSpPr>
            <a:spLocks noGrp="1"/>
          </p:cNvSpPr>
          <p:nvPr>
            <p:ph type="sldNum" sz="quarter" idx="4"/>
          </p:nvPr>
        </p:nvSpPr>
        <p:spPr>
          <a:xfrm>
            <a:off x="8234363" y="6354763"/>
            <a:ext cx="582612" cy="274637"/>
          </a:xfrm>
          <a:prstGeom prst="rect">
            <a:avLst/>
          </a:prstGeom>
          <a:ln w="19050">
            <a:noFill/>
          </a:ln>
        </p:spPr>
        <p:txBody>
          <a:bodyPr vert="horz" wrap="square" lIns="91440" tIns="45720" rIns="91440" bIns="45720" numCol="1" anchor="ctr" anchorCtr="0" compatLnSpc="1">
            <a:prstTxWarp prst="textNoShape">
              <a:avLst/>
            </a:prstTxWarp>
          </a:bodyPr>
          <a:lstStyle>
            <a:lvl1pPr algn="ctr">
              <a:defRPr sz="1100">
                <a:solidFill>
                  <a:schemeClr val="tx2"/>
                </a:solidFill>
                <a:latin typeface="Franklin Gothic Book" panose="020B0503020102020204" pitchFamily="34" charset="0"/>
              </a:defRPr>
            </a:lvl1pPr>
          </a:lstStyle>
          <a:p>
            <a:fld id="{9DD2CF65-0C31-47D1-88CC-E26075772A13}" type="slidenum">
              <a:rPr lang="en-US" altLang="en-US"/>
              <a:pPr/>
              <a:t>‹#›</a:t>
            </a:fld>
            <a:endParaRPr lang="en-US" altLang="en-US" dirty="0"/>
          </a:p>
        </p:txBody>
      </p:sp>
    </p:spTree>
  </p:cSld>
  <p:clrMap bg1="lt1" tx1="dk1" bg2="lt2" tx2="dk2" accent1="accent1" accent2="accent2" accent3="accent3" accent4="accent4" accent5="accent5" accent6="accent6" hlink="hlink" folHlink="folHlink"/>
  <p:sldLayoutIdLst>
    <p:sldLayoutId id="2147484444" r:id="rId1"/>
    <p:sldLayoutId id="2147484445" r:id="rId2"/>
    <p:sldLayoutId id="2147484446" r:id="rId3"/>
    <p:sldLayoutId id="2147484447" r:id="rId4"/>
    <p:sldLayoutId id="2147484448" r:id="rId5"/>
    <p:sldLayoutId id="2147484449" r:id="rId6"/>
    <p:sldLayoutId id="2147484450" r:id="rId7"/>
    <p:sldLayoutId id="2147484451" r:id="rId8"/>
    <p:sldLayoutId id="2147484452" r:id="rId9"/>
    <p:sldLayoutId id="2147484453" r:id="rId10"/>
    <p:sldLayoutId id="2147484454" r:id="rId11"/>
    <p:sldLayoutId id="2147484455" r:id="rId12"/>
  </p:sldLayoutIdLst>
  <p:txStyles>
    <p:titleStyle>
      <a:lvl1pPr algn="ctr" rtl="0" eaLnBrk="0" fontAlgn="base" hangingPunct="0">
        <a:spcBef>
          <a:spcPct val="0"/>
        </a:spcBef>
        <a:spcAft>
          <a:spcPct val="0"/>
        </a:spcAft>
        <a:defRPr sz="3200" kern="1200" cap="all" spc="200">
          <a:solidFill>
            <a:schemeClr val="bg1"/>
          </a:solidFill>
          <a:latin typeface="+mj-lt"/>
          <a:ea typeface="+mj-ea"/>
          <a:cs typeface="+mj-cs"/>
        </a:defRPr>
      </a:lvl1pPr>
      <a:lvl2pPr algn="ctr" rtl="0" eaLnBrk="0" fontAlgn="base" hangingPunct="0">
        <a:spcBef>
          <a:spcPct val="0"/>
        </a:spcBef>
        <a:spcAft>
          <a:spcPct val="0"/>
        </a:spcAft>
        <a:defRPr sz="3200">
          <a:solidFill>
            <a:schemeClr val="bg1"/>
          </a:solidFill>
          <a:latin typeface="Franklin Gothic Medium" pitchFamily="34" charset="0"/>
        </a:defRPr>
      </a:lvl2pPr>
      <a:lvl3pPr algn="ctr" rtl="0" eaLnBrk="0" fontAlgn="base" hangingPunct="0">
        <a:spcBef>
          <a:spcPct val="0"/>
        </a:spcBef>
        <a:spcAft>
          <a:spcPct val="0"/>
        </a:spcAft>
        <a:defRPr sz="3200">
          <a:solidFill>
            <a:schemeClr val="bg1"/>
          </a:solidFill>
          <a:latin typeface="Franklin Gothic Medium" pitchFamily="34" charset="0"/>
        </a:defRPr>
      </a:lvl3pPr>
      <a:lvl4pPr algn="ctr" rtl="0" eaLnBrk="0" fontAlgn="base" hangingPunct="0">
        <a:spcBef>
          <a:spcPct val="0"/>
        </a:spcBef>
        <a:spcAft>
          <a:spcPct val="0"/>
        </a:spcAft>
        <a:defRPr sz="3200">
          <a:solidFill>
            <a:schemeClr val="bg1"/>
          </a:solidFill>
          <a:latin typeface="Franklin Gothic Medium" pitchFamily="34" charset="0"/>
        </a:defRPr>
      </a:lvl4pPr>
      <a:lvl5pPr algn="ctr" rtl="0" eaLnBrk="0" fontAlgn="base" hangingPunct="0">
        <a:spcBef>
          <a:spcPct val="0"/>
        </a:spcBef>
        <a:spcAft>
          <a:spcPct val="0"/>
        </a:spcAft>
        <a:defRPr sz="3200">
          <a:solidFill>
            <a:schemeClr val="bg1"/>
          </a:solidFill>
          <a:latin typeface="Franklin Gothic Medium" pitchFamily="34" charset="0"/>
        </a:defRPr>
      </a:lvl5pPr>
      <a:lvl6pPr marL="457200" algn="ctr" rtl="0" fontAlgn="base">
        <a:spcBef>
          <a:spcPct val="0"/>
        </a:spcBef>
        <a:spcAft>
          <a:spcPct val="0"/>
        </a:spcAft>
        <a:defRPr sz="3200">
          <a:solidFill>
            <a:schemeClr val="bg1"/>
          </a:solidFill>
          <a:latin typeface="Franklin Gothic Medium" pitchFamily="34" charset="0"/>
        </a:defRPr>
      </a:lvl6pPr>
      <a:lvl7pPr marL="914400" algn="ctr" rtl="0" fontAlgn="base">
        <a:spcBef>
          <a:spcPct val="0"/>
        </a:spcBef>
        <a:spcAft>
          <a:spcPct val="0"/>
        </a:spcAft>
        <a:defRPr sz="3200">
          <a:solidFill>
            <a:schemeClr val="bg1"/>
          </a:solidFill>
          <a:latin typeface="Franklin Gothic Medium" pitchFamily="34" charset="0"/>
        </a:defRPr>
      </a:lvl7pPr>
      <a:lvl8pPr marL="1371600" algn="ctr" rtl="0" fontAlgn="base">
        <a:spcBef>
          <a:spcPct val="0"/>
        </a:spcBef>
        <a:spcAft>
          <a:spcPct val="0"/>
        </a:spcAft>
        <a:defRPr sz="3200">
          <a:solidFill>
            <a:schemeClr val="bg1"/>
          </a:solidFill>
          <a:latin typeface="Franklin Gothic Medium" pitchFamily="34" charset="0"/>
        </a:defRPr>
      </a:lvl8pPr>
      <a:lvl9pPr marL="1828800" algn="ctr" rtl="0" fontAlgn="base">
        <a:spcBef>
          <a:spcPct val="0"/>
        </a:spcBef>
        <a:spcAft>
          <a:spcPct val="0"/>
        </a:spcAft>
        <a:defRPr sz="3200">
          <a:solidFill>
            <a:schemeClr val="bg1"/>
          </a:solidFill>
          <a:latin typeface="Franklin Gothic Medium" pitchFamily="34" charset="0"/>
        </a:defRPr>
      </a:lvl9pPr>
    </p:titleStyle>
    <p:bodyStyle>
      <a:lvl1pPr marL="273050" indent="-228600" algn="l" rtl="0" eaLnBrk="0" fontAlgn="base" hangingPunct="0">
        <a:spcBef>
          <a:spcPct val="20000"/>
        </a:spcBef>
        <a:spcAft>
          <a:spcPct val="0"/>
        </a:spcAft>
        <a:buClr>
          <a:schemeClr val="accent1"/>
        </a:buClr>
        <a:buFont typeface="Wingdings 2" panose="05020102010507070707" pitchFamily="18" charset="2"/>
        <a:buChar char=""/>
        <a:defRPr sz="2000" kern="1200" spc="150">
          <a:solidFill>
            <a:schemeClr val="tx2"/>
          </a:solidFill>
          <a:latin typeface="+mn-lt"/>
          <a:ea typeface="+mn-ea"/>
          <a:cs typeface="+mn-cs"/>
        </a:defRPr>
      </a:lvl1pPr>
      <a:lvl2pPr marL="547688" indent="-182563" algn="l" rtl="0" eaLnBrk="0" fontAlgn="base" hangingPunct="0">
        <a:spcBef>
          <a:spcPct val="20000"/>
        </a:spcBef>
        <a:spcAft>
          <a:spcPct val="0"/>
        </a:spcAft>
        <a:buClr>
          <a:schemeClr val="accent2"/>
        </a:buClr>
        <a:buFont typeface="Wingdings" panose="05000000000000000000" pitchFamily="2" charset="2"/>
        <a:buChar char="§"/>
        <a:defRPr kern="1200" spc="100">
          <a:solidFill>
            <a:schemeClr val="tx2"/>
          </a:solidFill>
          <a:latin typeface="+mn-lt"/>
          <a:ea typeface="+mn-ea"/>
          <a:cs typeface="+mn-cs"/>
        </a:defRPr>
      </a:lvl2pPr>
      <a:lvl3pPr marL="822325" indent="-182563" algn="l" rtl="0" eaLnBrk="0" fontAlgn="base" hangingPunct="0">
        <a:spcBef>
          <a:spcPct val="20000"/>
        </a:spcBef>
        <a:spcAft>
          <a:spcPct val="0"/>
        </a:spcAft>
        <a:buClr>
          <a:srgbClr val="928B70"/>
        </a:buClr>
        <a:buFont typeface="Wingdings" panose="05000000000000000000" pitchFamily="2" charset="2"/>
        <a:buChar char="§"/>
        <a:defRPr sz="1600" kern="1200" spc="100">
          <a:solidFill>
            <a:schemeClr val="tx2"/>
          </a:solidFill>
          <a:latin typeface="+mn-lt"/>
          <a:ea typeface="+mn-ea"/>
          <a:cs typeface="+mn-cs"/>
        </a:defRPr>
      </a:lvl3pPr>
      <a:lvl4pPr marL="1096963" indent="-182563" algn="l" rtl="0" eaLnBrk="0" fontAlgn="base" hangingPunct="0">
        <a:spcBef>
          <a:spcPct val="20000"/>
        </a:spcBef>
        <a:spcAft>
          <a:spcPct val="0"/>
        </a:spcAft>
        <a:buClr>
          <a:srgbClr val="87706B"/>
        </a:buClr>
        <a:buFont typeface="Wingdings" panose="05000000000000000000" pitchFamily="2" charset="2"/>
        <a:buChar char="§"/>
        <a:defRPr sz="1400" kern="1200">
          <a:solidFill>
            <a:schemeClr val="tx2"/>
          </a:solidFill>
          <a:latin typeface="+mn-lt"/>
          <a:ea typeface="+mn-ea"/>
          <a:cs typeface="+mn-cs"/>
        </a:defRPr>
      </a:lvl4pPr>
      <a:lvl5pPr marL="1279525" indent="-182563" algn="l" rtl="0" eaLnBrk="0" fontAlgn="base" hangingPunct="0">
        <a:spcBef>
          <a:spcPct val="20000"/>
        </a:spcBef>
        <a:spcAft>
          <a:spcPct val="0"/>
        </a:spcAft>
        <a:buClr>
          <a:srgbClr val="6F777D"/>
        </a:buClr>
        <a:buFont typeface="Wingdings" panose="05000000000000000000" pitchFamily="2" charset="2"/>
        <a:buChar char="§"/>
        <a:defRPr sz="1300" kern="1200" spc="10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image" Target="../media/image11.jpeg"/><Relationship Id="rId7" Type="http://schemas.openxmlformats.org/officeDocument/2006/relationships/image" Target="../media/image1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4.jpeg"/><Relationship Id="rId5" Type="http://schemas.openxmlformats.org/officeDocument/2006/relationships/image" Target="../media/image13.jpeg"/><Relationship Id="rId4" Type="http://schemas.openxmlformats.org/officeDocument/2006/relationships/image" Target="../media/image1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8" Type="http://schemas.openxmlformats.org/officeDocument/2006/relationships/image" Target="../media/image16.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8.jpeg"/><Relationship Id="rId7" Type="http://schemas.openxmlformats.org/officeDocument/2006/relationships/image" Target="../media/image11.jpe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5.jpeg"/><Relationship Id="rId4" Type="http://schemas.openxmlformats.org/officeDocument/2006/relationships/image" Target="../media/image14.jpeg"/></Relationships>
</file>

<file path=ppt/slides/_rels/slide26.xml.rels><?xml version="1.0" encoding="UTF-8" standalone="yes"?>
<Relationships xmlns="http://schemas.openxmlformats.org/package/2006/relationships"><Relationship Id="rId8" Type="http://schemas.openxmlformats.org/officeDocument/2006/relationships/image" Target="../media/image19.jpeg"/><Relationship Id="rId3" Type="http://schemas.openxmlformats.org/officeDocument/2006/relationships/image" Target="../media/image14.jpeg"/><Relationship Id="rId7" Type="http://schemas.openxmlformats.org/officeDocument/2006/relationships/image" Target="../media/image15.jpeg"/><Relationship Id="rId2" Type="http://schemas.openxmlformats.org/officeDocument/2006/relationships/notesSlide" Target="../notesSlides/notesSlide25.xml"/><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hyperlink" Target="http://www.mshomecorp.com/"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0" y="4495800"/>
            <a:ext cx="7010400" cy="1219200"/>
          </a:xfrm>
        </p:spPr>
        <p:txBody>
          <a:bodyPr>
            <a:noAutofit/>
          </a:bodyPr>
          <a:lstStyle/>
          <a:p>
            <a:pPr algn="ctr" eaLnBrk="1" fontAlgn="auto" hangingPunct="1">
              <a:spcAft>
                <a:spcPts val="0"/>
              </a:spcAft>
              <a:defRPr/>
            </a:pPr>
            <a:r>
              <a:rPr lang="en-US" altLang="en-US" sz="2400" dirty="0">
                <a:solidFill>
                  <a:srgbClr val="3E4981"/>
                </a:solidFill>
                <a:latin typeface="Franklin Gothic Demi" panose="020B0703020102020204" pitchFamily="34" charset="0"/>
              </a:rPr>
              <a:t>2021 Annual Action Plan</a:t>
            </a:r>
            <a:endParaRPr lang="en-US" sz="2400" dirty="0">
              <a:solidFill>
                <a:srgbClr val="3E4981"/>
              </a:solidFill>
              <a:latin typeface="Franklin Gothic Demi" panose="020B0703020102020204" pitchFamily="34" charset="0"/>
            </a:endParaRPr>
          </a:p>
        </p:txBody>
      </p:sp>
      <p:sp>
        <p:nvSpPr>
          <p:cNvPr id="2" name="Title 1"/>
          <p:cNvSpPr>
            <a:spLocks noGrp="1"/>
          </p:cNvSpPr>
          <p:nvPr>
            <p:ph type="title"/>
          </p:nvPr>
        </p:nvSpPr>
        <p:spPr>
          <a:xfrm>
            <a:off x="0" y="800100"/>
            <a:ext cx="7010400" cy="1828800"/>
          </a:xfrm>
        </p:spPr>
        <p:txBody>
          <a:bodyPr/>
          <a:lstStyle/>
          <a:p>
            <a:pPr algn="ctr" eaLnBrk="1" fontAlgn="auto" hangingPunct="1">
              <a:spcAft>
                <a:spcPts val="0"/>
              </a:spcAft>
              <a:defRPr/>
            </a:pPr>
            <a:r>
              <a:rPr lang="en-US" sz="2800" b="1" dirty="0">
                <a:solidFill>
                  <a:srgbClr val="263746"/>
                </a:solidFill>
                <a:latin typeface="Futura"/>
              </a:rPr>
              <a:t>Mississippi Home Corporation Mississippi Development Authority</a:t>
            </a:r>
          </a:p>
        </p:txBody>
      </p:sp>
      <p:pic>
        <p:nvPicPr>
          <p:cNvPr id="13319" name="Picture 1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7413" y="3048000"/>
            <a:ext cx="1754187"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0" name="Picture 1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95913" y="3048000"/>
            <a:ext cx="1754187"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1" name="Picture 16"/>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728788" y="3048000"/>
            <a:ext cx="1762125"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2" name="Picture 17"/>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61913" y="3048000"/>
            <a:ext cx="1563687"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3" name="Picture 18"/>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3567113" y="3048000"/>
            <a:ext cx="1757362"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24" name="Picture 2" descr="N:\FORMS\HUD House.jpg"/>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296010" y="6094562"/>
            <a:ext cx="442912" cy="468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30723" name="Rectangle 4102"/>
          <p:cNvSpPr>
            <a:spLocks noChangeArrowheads="1"/>
          </p:cNvSpPr>
          <p:nvPr/>
        </p:nvSpPr>
        <p:spPr bwMode="auto">
          <a:xfrm>
            <a:off x="1143000" y="1600200"/>
            <a:ext cx="6858000" cy="990600"/>
          </a:xfrm>
          <a:prstGeom prst="rect">
            <a:avLst/>
          </a:prstGeom>
          <a:noFill/>
          <a:ln w="9525">
            <a:noFill/>
            <a:miter lim="800000"/>
            <a:headEnd/>
            <a:tailEnd/>
          </a:ln>
        </p:spPr>
        <p:txBody>
          <a:bodyPr/>
          <a:lstStyle/>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(HOME) - Homeowner Rehabilitation Disaster</a:t>
            </a:r>
          </a:p>
          <a:p>
            <a:pPr marR="0" lvl="0">
              <a:lnSpc>
                <a:spcPct val="115000"/>
              </a:lnSpc>
              <a:spcBef>
                <a:spcPts val="0"/>
              </a:spcBef>
              <a:spcAft>
                <a:spcPts val="0"/>
              </a:spcAft>
            </a:pP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p>
            <a:pPr eaLnBrk="0" hangingPunct="0">
              <a:spcBef>
                <a:spcPct val="20000"/>
              </a:spcBef>
              <a:buClr>
                <a:srgbClr val="000099"/>
              </a:buClr>
              <a:buSzPct val="75000"/>
            </a:pPr>
            <a:r>
              <a:rPr lang="en-US" sz="2400" kern="1200" dirty="0">
                <a:solidFill>
                  <a:srgbClr val="000000"/>
                </a:solidFill>
                <a:effectLst/>
                <a:latin typeface="Arial Narrow" panose="020B0606020202030204" pitchFamily="34" charset="0"/>
                <a:ea typeface="Cambria" panose="02040503050406030204" pitchFamily="18" charset="0"/>
                <a:cs typeface="Times New Roman" panose="02020603050405020304" pitchFamily="18" charset="0"/>
              </a:rPr>
              <a:t>Funds are used to provide housing assistance to counties covered by an Emergency or Major Disaster Declaration issued by the Federal Emergency Management Agency (FEMA). </a:t>
            </a:r>
            <a:r>
              <a:rPr lang="en-US" sz="2400" dirty="0">
                <a:effectLst/>
                <a:latin typeface="Arial Narrow" panose="020B0606020202030204" pitchFamily="34" charset="0"/>
                <a:ea typeface="Cambria" panose="02040503050406030204" pitchFamily="18" charset="0"/>
                <a:cs typeface="Times New Roman" panose="02020603050405020304" pitchFamily="18" charset="0"/>
              </a:rPr>
              <a:t>Counties impacted by the disaster </a:t>
            </a:r>
            <a:r>
              <a:rPr lang="en-US" sz="2400" dirty="0">
                <a:effectLst/>
                <a:latin typeface="Arial Narrow" panose="020B0606020202030204" pitchFamily="34" charset="0"/>
                <a:ea typeface="Times New Roman" panose="02020603050405020304" pitchFamily="18" charset="0"/>
                <a:cs typeface="Times New Roman" panose="02020603050405020304" pitchFamily="18" charset="0"/>
              </a:rPr>
              <a:t>are eligible to apply. Eligible activities under this Program are repair, rehabilitation of single-family owner-occupied housing and rehabilitation, replacement of owner-occupied manufactured housing. </a:t>
            </a:r>
            <a:endParaRPr lang="en-US" sz="24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3657925129"/>
      </p:ext>
    </p:extLst>
  </p:cSld>
  <p:clrMapOvr>
    <a:masterClrMapping/>
  </p:clrMapOvr>
  <p:transition>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30723" name="Rectangle 4102"/>
          <p:cNvSpPr>
            <a:spLocks noChangeArrowheads="1"/>
          </p:cNvSpPr>
          <p:nvPr/>
        </p:nvSpPr>
        <p:spPr bwMode="auto">
          <a:xfrm>
            <a:off x="1143000" y="1600200"/>
            <a:ext cx="6858000" cy="685800"/>
          </a:xfrm>
          <a:prstGeom prst="rect">
            <a:avLst/>
          </a:prstGeom>
          <a:noFill/>
          <a:ln w="9525">
            <a:noFill/>
            <a:miter lim="800000"/>
            <a:headEnd/>
            <a:tailEnd/>
          </a:ln>
        </p:spPr>
        <p:txBody>
          <a:bodyPr/>
          <a:lstStyle/>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(HOME) - Rental</a:t>
            </a:r>
          </a:p>
          <a:p>
            <a:pPr marR="0" lvl="0">
              <a:lnSpc>
                <a:spcPct val="115000"/>
              </a:lnSpc>
              <a:spcBef>
                <a:spcPts val="0"/>
              </a:spcBef>
              <a:spcAft>
                <a:spcPts val="0"/>
              </a:spcAft>
            </a:pP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p>
            <a:pPr marR="0" lvl="0">
              <a:lnSpc>
                <a:spcPct val="115000"/>
              </a:lnSpc>
              <a:spcBef>
                <a:spcPts val="0"/>
              </a:spcBef>
              <a:spcAft>
                <a:spcPts val="0"/>
              </a:spcAft>
            </a:pPr>
            <a:r>
              <a:rPr lang="en-US" sz="2000" dirty="0">
                <a:effectLst/>
                <a:latin typeface="Arial Narrow" panose="020B0606020202030204" pitchFamily="34" charset="0"/>
                <a:ea typeface="Calibri" panose="020F0502020204030204" pitchFamily="34" charset="0"/>
                <a:cs typeface="Arial" panose="020B0604020202020204" pitchFamily="34" charset="0"/>
              </a:rPr>
              <a:t>Funds will be used to provide rental housing for low to very low-income households. The Rental Housing Set-Aside funding will provide "gap" financing rental housing development activities, acquisition/rehab rental housing activities, or substantial rehabilitation of rental units.  Eligible applicants are for profit and non-pro fit organizations with demonstrated experience and capacity to undertake HOME activities, according to HUD regulations.  HOME funds are distributed through a competitive process and in the form of a cash flow loan.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eaLnBrk="0" hangingPunct="0">
              <a:spcBef>
                <a:spcPct val="20000"/>
              </a:spcBef>
              <a:buClr>
                <a:srgbClr val="000099"/>
              </a:buClr>
              <a:buSzPct val="75000"/>
            </a:pPr>
            <a:endParaRPr lang="en-US" sz="2400" kern="1200" dirty="0">
              <a:solidFill>
                <a:srgbClr val="000000"/>
              </a:solidFill>
              <a:effectLst/>
              <a:latin typeface="Arial Narrow" panose="020B0606020202030204" pitchFamily="34"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778090516"/>
      </p:ext>
    </p:extLst>
  </p:cSld>
  <p:clrMapOvr>
    <a:masterClrMapping/>
  </p:clrMapOvr>
  <p:transition>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30723" name="Rectangle 4102"/>
          <p:cNvSpPr>
            <a:spLocks noChangeArrowheads="1"/>
          </p:cNvSpPr>
          <p:nvPr/>
        </p:nvSpPr>
        <p:spPr bwMode="auto">
          <a:xfrm>
            <a:off x="1143000" y="1600200"/>
            <a:ext cx="6858000" cy="685800"/>
          </a:xfrm>
          <a:prstGeom prst="rect">
            <a:avLst/>
          </a:prstGeom>
          <a:noFill/>
          <a:ln w="9525">
            <a:noFill/>
            <a:miter lim="800000"/>
            <a:headEnd/>
            <a:tailEnd/>
          </a:ln>
        </p:spPr>
        <p:txBody>
          <a:bodyPr/>
          <a:lstStyle/>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(HOME) – Home Buyer Assistance</a:t>
            </a:r>
          </a:p>
          <a:p>
            <a:pPr marR="0" lvl="0">
              <a:lnSpc>
                <a:spcPct val="115000"/>
              </a:lnSpc>
              <a:spcBef>
                <a:spcPts val="0"/>
              </a:spcBef>
              <a:spcAft>
                <a:spcPts val="0"/>
              </a:spcAft>
            </a:pP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p>
            <a:pPr marR="0" lvl="0">
              <a:lnSpc>
                <a:spcPct val="115000"/>
              </a:lnSpc>
              <a:spcBef>
                <a:spcPts val="0"/>
              </a:spcBef>
              <a:spcAft>
                <a:spcPts val="0"/>
              </a:spcAft>
              <a:tabLst>
                <a:tab pos="457200" algn="l"/>
              </a:tabLst>
            </a:pPr>
            <a:r>
              <a:rPr lang="en-US" sz="2000" dirty="0">
                <a:effectLst/>
                <a:latin typeface="Arial Narrow" panose="020B0606020202030204" pitchFamily="34" charset="0"/>
                <a:ea typeface="Calibri" panose="020F0502020204030204" pitchFamily="34" charset="0"/>
              </a:rPr>
              <a:t>Home Buyer Assistance Set-Aside funds will be used to provide down-payment, principal reduction, and closing cost assistance to income eligible households to purchase a home. Thirty-three percent (33%) of funds will be dedicated to serving persons with disabilities. MHC expects to contract with one or more HUD-approved housing counseling agencies to identify eligible households, collect documentation required to determine eligibility for HOME funds, and work with buyer and lender through loan closing.  MHC will make the final determination about the applicant’s eligibility and the amount of financial assistance to be allowed.</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eaLnBrk="0" hangingPunct="0">
              <a:spcBef>
                <a:spcPct val="20000"/>
              </a:spcBef>
              <a:buClr>
                <a:srgbClr val="000099"/>
              </a:buClr>
              <a:buSzPct val="75000"/>
            </a:pPr>
            <a:endParaRPr lang="en-US" sz="2400" kern="1200" dirty="0">
              <a:solidFill>
                <a:srgbClr val="000000"/>
              </a:solidFill>
              <a:effectLst/>
              <a:latin typeface="Arial Narrow" panose="020B0606020202030204" pitchFamily="34"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1105319143"/>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30723" name="Rectangle 4102"/>
          <p:cNvSpPr>
            <a:spLocks noChangeArrowheads="1"/>
          </p:cNvSpPr>
          <p:nvPr/>
        </p:nvSpPr>
        <p:spPr bwMode="auto">
          <a:xfrm>
            <a:off x="1143000" y="1600200"/>
            <a:ext cx="6858000" cy="1143000"/>
          </a:xfrm>
          <a:prstGeom prst="rect">
            <a:avLst/>
          </a:prstGeom>
          <a:noFill/>
          <a:ln w="9525">
            <a:noFill/>
            <a:miter lim="800000"/>
            <a:headEnd/>
            <a:tailEnd/>
          </a:ln>
        </p:spPr>
        <p:txBody>
          <a:bodyPr/>
          <a:lstStyle/>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Community Housing Development Organization (CHDO)</a:t>
            </a:r>
          </a:p>
          <a:p>
            <a:pPr marR="0" lvl="0">
              <a:lnSpc>
                <a:spcPct val="115000"/>
              </a:lnSpc>
              <a:spcBef>
                <a:spcPts val="0"/>
              </a:spcBef>
              <a:spcAft>
                <a:spcPts val="0"/>
              </a:spcAft>
            </a:pP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p>
            <a:pPr marR="0" lvl="0">
              <a:lnSpc>
                <a:spcPct val="115000"/>
              </a:lnSpc>
              <a:spcBef>
                <a:spcPts val="0"/>
              </a:spcBef>
              <a:spcAft>
                <a:spcPts val="0"/>
              </a:spcAft>
            </a:pPr>
            <a:endParaRPr lang="en-US" sz="2000" dirty="0">
              <a:effectLst/>
              <a:latin typeface="Arial" panose="020B0604020202020204" pitchFamily="34" charset="0"/>
              <a:ea typeface="Calibri" panose="020F0502020204030204" pitchFamily="34" charset="0"/>
            </a:endParaRPr>
          </a:p>
          <a:p>
            <a:pPr marR="0" lvl="0">
              <a:lnSpc>
                <a:spcPct val="115000"/>
              </a:lnSpc>
              <a:spcBef>
                <a:spcPts val="0"/>
              </a:spcBef>
              <a:spcAft>
                <a:spcPts val="0"/>
              </a:spcAft>
            </a:pPr>
            <a:r>
              <a:rPr lang="en-US" sz="2000" dirty="0">
                <a:effectLst/>
                <a:latin typeface="Arial" panose="020B0604020202020204" pitchFamily="34" charset="0"/>
                <a:ea typeface="Calibri" panose="020F0502020204030204" pitchFamily="34" charset="0"/>
              </a:rPr>
              <a:t>CHDO Set-Aside/Rental Housing Set-Aside will provide development</a:t>
            </a:r>
            <a:r>
              <a:rPr lang="en-US" sz="2000" dirty="0">
                <a:latin typeface="Arial" panose="020B0604020202020204" pitchFamily="34" charset="0"/>
                <a:ea typeface="Calibri" panose="020F0502020204030204" pitchFamily="34" charset="0"/>
              </a:rPr>
              <a:t> </a:t>
            </a:r>
            <a:r>
              <a:rPr lang="en-US" sz="2000" dirty="0">
                <a:effectLst/>
                <a:latin typeface="Arial" panose="020B0604020202020204" pitchFamily="34" charset="0"/>
                <a:ea typeface="Calibri" panose="020F0502020204030204" pitchFamily="34" charset="0"/>
              </a:rPr>
              <a:t>or substantial rehabilitation of multi-family rental units and development of single-family homeownership units by creating decent housing with improved availability.  Funds will be allocated for CHDO operations.</a:t>
            </a:r>
          </a:p>
          <a:p>
            <a:pPr eaLnBrk="0" hangingPunct="0">
              <a:spcBef>
                <a:spcPct val="20000"/>
              </a:spcBef>
              <a:buClr>
                <a:srgbClr val="000099"/>
              </a:buClr>
              <a:buSzPct val="75000"/>
            </a:pPr>
            <a:endParaRPr lang="en-US" sz="2400" kern="1200" dirty="0">
              <a:solidFill>
                <a:srgbClr val="000000"/>
              </a:solidFill>
              <a:effectLst/>
              <a:latin typeface="Arial Narrow" panose="020B0606020202030204" pitchFamily="34" charset="0"/>
              <a:ea typeface="Cambria" panose="02040503050406030204" pitchFamily="18" charset="0"/>
              <a:cs typeface="Times New Roman" panose="02020603050405020304" pitchFamily="18" charset="0"/>
            </a:endParaRPr>
          </a:p>
        </p:txBody>
      </p:sp>
    </p:spTree>
    <p:extLst>
      <p:ext uri="{BB962C8B-B14F-4D97-AF65-F5344CB8AC3E}">
        <p14:creationId xmlns:p14="http://schemas.microsoft.com/office/powerpoint/2010/main" val="383733891"/>
      </p:ext>
    </p:extLst>
  </p:cSld>
  <p:clrMapOvr>
    <a:masterClrMapping/>
  </p:clrMapOvr>
  <p:transition>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30723" name="Rectangle 4102"/>
          <p:cNvSpPr>
            <a:spLocks noChangeArrowheads="1"/>
          </p:cNvSpPr>
          <p:nvPr/>
        </p:nvSpPr>
        <p:spPr bwMode="auto">
          <a:xfrm>
            <a:off x="1143000" y="1531144"/>
            <a:ext cx="6858000" cy="1175267"/>
          </a:xfrm>
          <a:prstGeom prst="rect">
            <a:avLst/>
          </a:prstGeom>
          <a:noFill/>
          <a:ln w="9525">
            <a:noFill/>
            <a:miter lim="800000"/>
            <a:headEnd/>
            <a:tailEnd/>
          </a:ln>
        </p:spPr>
        <p:txBody>
          <a:bodyPr/>
          <a:lstStyle/>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Housing Opportunity for Persons with AIDS (HOPWA)</a:t>
            </a:r>
          </a:p>
          <a:p>
            <a:pPr marR="0" lvl="0">
              <a:lnSpc>
                <a:spcPct val="115000"/>
              </a:lnSpc>
              <a:spcBef>
                <a:spcPts val="0"/>
              </a:spcBef>
              <a:spcAft>
                <a:spcPts val="0"/>
              </a:spcAft>
            </a:pP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p>
            <a:pPr eaLnBrk="0" hangingPunct="0">
              <a:spcBef>
                <a:spcPct val="20000"/>
              </a:spcBef>
              <a:buClr>
                <a:srgbClr val="000099"/>
              </a:buClr>
              <a:buSzPct val="75000"/>
            </a:pPr>
            <a:r>
              <a:rPr lang="en-US" sz="2000" dirty="0">
                <a:solidFill>
                  <a:srgbClr val="000000"/>
                </a:solidFill>
                <a:effectLst/>
                <a:latin typeface="Arial" panose="020B0604020202020204" pitchFamily="34" charset="0"/>
                <a:ea typeface="Times New Roman" panose="02020603050405020304" pitchFamily="18" charset="0"/>
              </a:rPr>
              <a:t>HOPWA funds provide services for low-income persons/families with HIV/AIDS to prevent homelessness. The proposed activities for 2021 are:   Short-Term Rent, Mortgage and Utility assistance (STRMU), Tenant-Based Rental Assistance (TBRA), Short-Term Supported housing, Master Leasing, Permanent Housing Placement, housing information, supportive services, resource identification, acquisition, construction, or rehabilitation of structures used for eligible HOPWA activities, and technical assistance. </a:t>
            </a:r>
            <a:r>
              <a:rPr lang="en-US" sz="2000" dirty="0">
                <a:effectLst/>
                <a:latin typeface="Arial" panose="020B0604020202020204" pitchFamily="34" charset="0"/>
                <a:ea typeface="Times New Roman" panose="02020603050405020304" pitchFamily="18" charset="0"/>
              </a:rPr>
              <a:t> </a:t>
            </a:r>
            <a:endParaRPr lang="en-US" sz="2000" kern="1200" dirty="0">
              <a:solidFill>
                <a:srgbClr val="000000"/>
              </a:solidFill>
              <a:effectLst/>
              <a:latin typeface="Arial" panose="020B0604020202020204" pitchFamily="34" charset="0"/>
              <a:ea typeface="Cambria" panose="02040503050406030204" pitchFamily="18" charset="0"/>
            </a:endParaRPr>
          </a:p>
        </p:txBody>
      </p:sp>
    </p:spTree>
    <p:extLst>
      <p:ext uri="{BB962C8B-B14F-4D97-AF65-F5344CB8AC3E}">
        <p14:creationId xmlns:p14="http://schemas.microsoft.com/office/powerpoint/2010/main" val="2939555465"/>
      </p:ext>
    </p:extLst>
  </p:cSld>
  <p:clrMapOvr>
    <a:masterClrMapping/>
  </p:clrMapOvr>
  <p:transition>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30723" name="Rectangle 4102"/>
          <p:cNvSpPr>
            <a:spLocks noChangeArrowheads="1"/>
          </p:cNvSpPr>
          <p:nvPr/>
        </p:nvSpPr>
        <p:spPr bwMode="auto">
          <a:xfrm>
            <a:off x="1143000" y="1715810"/>
            <a:ext cx="6858000" cy="1175267"/>
          </a:xfrm>
          <a:prstGeom prst="rect">
            <a:avLst/>
          </a:prstGeom>
          <a:noFill/>
          <a:ln w="9525">
            <a:noFill/>
            <a:miter lim="800000"/>
            <a:headEnd/>
            <a:tailEnd/>
          </a:ln>
        </p:spPr>
        <p:txBody>
          <a:bodyPr/>
          <a:lstStyle/>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National Housing Trust Fund (HTF)</a:t>
            </a:r>
            <a:endParaRPr lang="en-US" sz="3200" dirty="0">
              <a:solidFill>
                <a:srgbClr val="C00000"/>
              </a:solidFill>
              <a:effectLst/>
              <a:latin typeface="Arial" panose="020B0604020202020204" pitchFamily="34" charset="0"/>
              <a:ea typeface="Calibri" panose="020F0502020204030204" pitchFamily="34" charset="0"/>
            </a:endParaRPr>
          </a:p>
          <a:p>
            <a:pPr eaLnBrk="0" hangingPunct="0">
              <a:spcBef>
                <a:spcPct val="20000"/>
              </a:spcBef>
              <a:buClr>
                <a:srgbClr val="000099"/>
              </a:buClr>
              <a:buSzPct val="75000"/>
            </a:pPr>
            <a:endParaRPr lang="en-US" sz="2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eaLnBrk="0" hangingPunct="0">
              <a:spcBef>
                <a:spcPct val="20000"/>
              </a:spcBef>
              <a:buClr>
                <a:srgbClr val="000099"/>
              </a:buClr>
              <a:buSzPct val="75000"/>
            </a:pPr>
            <a:r>
              <a:rPr lang="en-US" sz="2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The primary purposes of the NHTF is to increase and preserve the supply of rental housing for extremely low- income households earning less than 30% of area median income (AMI) or the federal poverty guidelines published by the Department of Health and Human Services. The State is required to prepare a separate Annual Allocation Plan for HTF. It is submitted with the Annual Action Plan for other HUD Programs.</a:t>
            </a:r>
            <a:endParaRPr lang="en-US" sz="2000" dirty="0">
              <a:effectLst/>
              <a:latin typeface="Times New Roman" panose="02020603050405020304" pitchFamily="18" charset="0"/>
              <a:ea typeface="Times New Roman" panose="02020603050405020304" pitchFamily="18" charset="0"/>
            </a:endParaRPr>
          </a:p>
          <a:p>
            <a:pPr eaLnBrk="0" hangingPunct="0">
              <a:spcBef>
                <a:spcPct val="20000"/>
              </a:spcBef>
              <a:buClr>
                <a:srgbClr val="000099"/>
              </a:buClr>
              <a:buSzPct val="75000"/>
            </a:pPr>
            <a:endParaRPr lang="en-US" sz="2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33898018"/>
      </p:ext>
    </p:extLst>
  </p:cSld>
  <p:clrMapOvr>
    <a:masterClrMapping/>
  </p:clrMapOvr>
  <p:transition>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30723" name="Rectangle 4102"/>
          <p:cNvSpPr>
            <a:spLocks noChangeArrowheads="1"/>
          </p:cNvSpPr>
          <p:nvPr/>
        </p:nvSpPr>
        <p:spPr bwMode="auto">
          <a:xfrm>
            <a:off x="1143000" y="1254087"/>
            <a:ext cx="6858000" cy="1636990"/>
          </a:xfrm>
          <a:prstGeom prst="rect">
            <a:avLst/>
          </a:prstGeom>
          <a:noFill/>
          <a:ln w="9525">
            <a:noFill/>
            <a:miter lim="800000"/>
            <a:headEnd/>
            <a:tailEnd/>
          </a:ln>
        </p:spPr>
        <p:txBody>
          <a:bodyPr/>
          <a:lstStyle/>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2020 (ESG)</a:t>
            </a:r>
          </a:p>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Estimated Units and Individuals Assisted</a:t>
            </a:r>
            <a:endParaRPr lang="en-US" sz="3200" dirty="0">
              <a:solidFill>
                <a:srgbClr val="C00000"/>
              </a:solidFill>
              <a:effectLst/>
              <a:latin typeface="Arial" panose="020B0604020202020204" pitchFamily="34" charset="0"/>
              <a:ea typeface="Calibri" panose="020F0502020204030204" pitchFamily="34" charset="0"/>
            </a:endParaRPr>
          </a:p>
          <a:p>
            <a:pPr eaLnBrk="0" hangingPunct="0">
              <a:spcBef>
                <a:spcPct val="20000"/>
              </a:spcBef>
              <a:buClr>
                <a:srgbClr val="000099"/>
              </a:buClr>
              <a:buSzPct val="75000"/>
            </a:pPr>
            <a:endParaRPr lang="en-US" sz="2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342900" marR="0" indent="-342900">
              <a:spcBef>
                <a:spcPts val="0"/>
              </a:spcBef>
              <a:spcAft>
                <a:spcPts val="0"/>
              </a:spcAft>
              <a:buFont typeface="Arial" panose="020B0604020202020204" pitchFamily="34" charset="0"/>
              <a:buChar char="•"/>
            </a:pPr>
            <a:endParaRPr lang="en-US" sz="2000" dirty="0">
              <a:effectLst/>
              <a:latin typeface="Arial" panose="020B0604020202020204" pitchFamily="34" charset="0"/>
              <a:ea typeface="Calibri" panose="020F0502020204030204" pitchFamily="34" charset="0"/>
            </a:endParaRPr>
          </a:p>
          <a:p>
            <a:pPr eaLnBrk="0" hangingPunct="0">
              <a:spcBef>
                <a:spcPct val="20000"/>
              </a:spcBef>
              <a:buClr>
                <a:srgbClr val="000099"/>
              </a:buClr>
              <a:buSzPct val="75000"/>
            </a:pPr>
            <a:endParaRPr lang="en-US" sz="2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graphicFrame>
        <p:nvGraphicFramePr>
          <p:cNvPr id="2" name="Table 1">
            <a:extLst>
              <a:ext uri="{FF2B5EF4-FFF2-40B4-BE49-F238E27FC236}">
                <a16:creationId xmlns:a16="http://schemas.microsoft.com/office/drawing/2014/main" id="{6FCF1C75-CCAF-49A3-A889-35020A7A8052}"/>
              </a:ext>
            </a:extLst>
          </p:cNvPr>
          <p:cNvGraphicFramePr>
            <a:graphicFrameLocks noGrp="1"/>
          </p:cNvGraphicFramePr>
          <p:nvPr>
            <p:extLst>
              <p:ext uri="{D42A27DB-BD31-4B8C-83A1-F6EECF244321}">
                <p14:modId xmlns:p14="http://schemas.microsoft.com/office/powerpoint/2010/main" val="2314068238"/>
              </p:ext>
            </p:extLst>
          </p:nvPr>
        </p:nvGraphicFramePr>
        <p:xfrm>
          <a:off x="1371600" y="2891077"/>
          <a:ext cx="6629400" cy="3585921"/>
        </p:xfrm>
        <a:graphic>
          <a:graphicData uri="http://schemas.openxmlformats.org/drawingml/2006/table">
            <a:tbl>
              <a:tblPr firstRow="1" firstCol="1" bandRow="1">
                <a:tableStyleId>{5C22544A-7EE6-4342-B048-85BDC9FD1C3A}</a:tableStyleId>
              </a:tblPr>
              <a:tblGrid>
                <a:gridCol w="1772801">
                  <a:extLst>
                    <a:ext uri="{9D8B030D-6E8A-4147-A177-3AD203B41FA5}">
                      <a16:colId xmlns:a16="http://schemas.microsoft.com/office/drawing/2014/main" val="722357371"/>
                    </a:ext>
                  </a:extLst>
                </a:gridCol>
                <a:gridCol w="1693608">
                  <a:extLst>
                    <a:ext uri="{9D8B030D-6E8A-4147-A177-3AD203B41FA5}">
                      <a16:colId xmlns:a16="http://schemas.microsoft.com/office/drawing/2014/main" val="2479025238"/>
                    </a:ext>
                  </a:extLst>
                </a:gridCol>
                <a:gridCol w="1782343">
                  <a:extLst>
                    <a:ext uri="{9D8B030D-6E8A-4147-A177-3AD203B41FA5}">
                      <a16:colId xmlns:a16="http://schemas.microsoft.com/office/drawing/2014/main" val="2235155784"/>
                    </a:ext>
                  </a:extLst>
                </a:gridCol>
                <a:gridCol w="1380648">
                  <a:extLst>
                    <a:ext uri="{9D8B030D-6E8A-4147-A177-3AD203B41FA5}">
                      <a16:colId xmlns:a16="http://schemas.microsoft.com/office/drawing/2014/main" val="751798905"/>
                    </a:ext>
                  </a:extLst>
                </a:gridCol>
              </a:tblGrid>
              <a:tr h="512275">
                <a:tc>
                  <a:txBody>
                    <a:bodyPr/>
                    <a:lstStyle/>
                    <a:p>
                      <a:pPr marL="0" marR="0">
                        <a:spcBef>
                          <a:spcPts val="0"/>
                        </a:spcBef>
                        <a:spcAft>
                          <a:spcPts val="0"/>
                        </a:spcAft>
                      </a:pPr>
                      <a:r>
                        <a:rPr lang="en-US" sz="1100">
                          <a:effectLst/>
                        </a:rPr>
                        <a:t>ESG </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17 Projects awarded</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rowSpan="4">
                  <a:txBody>
                    <a:bodyPr/>
                    <a:lstStyle/>
                    <a:p>
                      <a:pPr marL="0" marR="0">
                        <a:spcBef>
                          <a:spcPts val="0"/>
                        </a:spcBef>
                        <a:spcAft>
                          <a:spcPts val="0"/>
                        </a:spcAft>
                      </a:pPr>
                      <a:r>
                        <a:rPr lang="en-US" sz="1100" dirty="0">
                          <a:effectLst/>
                        </a:rPr>
                        <a:t>Total= $2,280,468</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Avg/month</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601987296"/>
                  </a:ext>
                </a:extLst>
              </a:tr>
              <a:tr h="256137">
                <a:tc>
                  <a:txBody>
                    <a:bodyPr/>
                    <a:lstStyle/>
                    <a:p>
                      <a:pPr marL="0" marR="0">
                        <a:spcBef>
                          <a:spcPts val="0"/>
                        </a:spcBef>
                        <a:spcAft>
                          <a:spcPts val="0"/>
                        </a:spcAft>
                      </a:pPr>
                      <a:r>
                        <a:rPr lang="en-US" sz="1100">
                          <a:effectLst/>
                        </a:rPr>
                        <a:t>Shelter </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1237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vMerge="1">
                  <a:txBody>
                    <a:bodyPr/>
                    <a:lstStyle/>
                    <a:p>
                      <a:endParaRPr lang="en-US"/>
                    </a:p>
                  </a:txBody>
                  <a:tcPr/>
                </a:tc>
                <a:tc>
                  <a:txBody>
                    <a:bodyPr/>
                    <a:lstStyle/>
                    <a:p>
                      <a:pPr marL="0" marR="0">
                        <a:spcBef>
                          <a:spcPts val="0"/>
                        </a:spcBef>
                        <a:spcAft>
                          <a:spcPts val="0"/>
                        </a:spcAft>
                      </a:pPr>
                      <a:r>
                        <a:rPr lang="en-US" sz="1100">
                          <a:effectLst/>
                        </a:rPr>
                        <a:t>103</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092945440"/>
                  </a:ext>
                </a:extLst>
              </a:tr>
              <a:tr h="256137">
                <a:tc>
                  <a:txBody>
                    <a:bodyPr/>
                    <a:lstStyle/>
                    <a:p>
                      <a:pPr marL="0" marR="0">
                        <a:spcBef>
                          <a:spcPts val="0"/>
                        </a:spcBef>
                        <a:spcAft>
                          <a:spcPts val="0"/>
                        </a:spcAft>
                      </a:pPr>
                      <a:r>
                        <a:rPr lang="en-US" sz="1100">
                          <a:effectLst/>
                        </a:rPr>
                        <a:t>Rapid Rehousing </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729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vMerge="1">
                  <a:txBody>
                    <a:bodyPr/>
                    <a:lstStyle/>
                    <a:p>
                      <a:endParaRPr lang="en-US"/>
                    </a:p>
                  </a:txBody>
                  <a:tcPr/>
                </a:tc>
                <a:tc>
                  <a:txBody>
                    <a:bodyPr/>
                    <a:lstStyle/>
                    <a:p>
                      <a:pPr marL="0" marR="0">
                        <a:spcBef>
                          <a:spcPts val="0"/>
                        </a:spcBef>
                        <a:spcAft>
                          <a:spcPts val="0"/>
                        </a:spcAft>
                      </a:pPr>
                      <a:r>
                        <a:rPr lang="en-US" sz="1100">
                          <a:effectLst/>
                        </a:rPr>
                        <a:t>61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342753449"/>
                  </a:ext>
                </a:extLst>
              </a:tr>
              <a:tr h="512275">
                <a:tc>
                  <a:txBody>
                    <a:bodyPr/>
                    <a:lstStyle/>
                    <a:p>
                      <a:pPr marL="0" marR="0">
                        <a:spcBef>
                          <a:spcPts val="0"/>
                        </a:spcBef>
                        <a:spcAft>
                          <a:spcPts val="0"/>
                        </a:spcAft>
                      </a:pPr>
                      <a:r>
                        <a:rPr lang="en-US" sz="1100">
                          <a:effectLst/>
                        </a:rPr>
                        <a:t>Homeless Prevention </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440</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vMerge="1">
                  <a:txBody>
                    <a:bodyPr/>
                    <a:lstStyle/>
                    <a:p>
                      <a:endParaRPr lang="en-US"/>
                    </a:p>
                  </a:txBody>
                  <a:tcPr/>
                </a:tc>
                <a:tc>
                  <a:txBody>
                    <a:bodyPr/>
                    <a:lstStyle/>
                    <a:p>
                      <a:pPr marL="0" marR="0">
                        <a:spcBef>
                          <a:spcPts val="0"/>
                        </a:spcBef>
                        <a:spcAft>
                          <a:spcPts val="0"/>
                        </a:spcAft>
                      </a:pPr>
                      <a:r>
                        <a:rPr lang="en-US" sz="1100">
                          <a:effectLst/>
                        </a:rPr>
                        <a:t>37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301834587"/>
                  </a:ext>
                </a:extLst>
              </a:tr>
              <a:tr h="256137">
                <a:tc gridSpan="4">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10890657"/>
                  </a:ext>
                </a:extLst>
              </a:tr>
              <a:tr h="256137">
                <a:tc>
                  <a:txBody>
                    <a:bodyPr/>
                    <a:lstStyle/>
                    <a:p>
                      <a:pPr marL="0" marR="0">
                        <a:spcBef>
                          <a:spcPts val="0"/>
                        </a:spcBef>
                        <a:spcAft>
                          <a:spcPts val="0"/>
                        </a:spcAft>
                      </a:pPr>
                      <a:r>
                        <a:rPr lang="en-US" sz="1100">
                          <a:effectLst/>
                        </a:rPr>
                        <a:t>HOPWA</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2 Projects </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rowSpan="6">
                  <a:txBody>
                    <a:bodyPr/>
                    <a:lstStyle/>
                    <a:p>
                      <a:pPr marL="0" marR="0">
                        <a:spcBef>
                          <a:spcPts val="0"/>
                        </a:spcBef>
                        <a:spcAft>
                          <a:spcPts val="0"/>
                        </a:spcAft>
                      </a:pPr>
                      <a:r>
                        <a:rPr lang="en-US" sz="1100">
                          <a:effectLst/>
                        </a:rPr>
                        <a:t>$1,483,965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Avg/month</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39627405"/>
                  </a:ext>
                </a:extLst>
              </a:tr>
              <a:tr h="512275">
                <a:tc>
                  <a:txBody>
                    <a:bodyPr/>
                    <a:lstStyle/>
                    <a:p>
                      <a:pPr marL="0" marR="0">
                        <a:spcBef>
                          <a:spcPts val="0"/>
                        </a:spcBef>
                        <a:spcAft>
                          <a:spcPts val="0"/>
                        </a:spcAft>
                      </a:pPr>
                      <a:r>
                        <a:rPr lang="en-US" sz="1100">
                          <a:effectLst/>
                        </a:rPr>
                        <a:t>Total unique clients</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399</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vMerge="1">
                  <a:txBody>
                    <a:bodyPr/>
                    <a:lstStyle/>
                    <a:p>
                      <a:endParaRPr lang="en-US"/>
                    </a:p>
                  </a:txBody>
                  <a:tcPr/>
                </a:tc>
                <a:tc>
                  <a:txBody>
                    <a:bodyPr/>
                    <a:lstStyle/>
                    <a:p>
                      <a:pPr marL="0" marR="0">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62941070"/>
                  </a:ext>
                </a:extLst>
              </a:tr>
              <a:tr h="256137">
                <a:tc>
                  <a:txBody>
                    <a:bodyPr/>
                    <a:lstStyle/>
                    <a:p>
                      <a:pPr marL="0" marR="0">
                        <a:spcBef>
                          <a:spcPts val="0"/>
                        </a:spcBef>
                        <a:spcAft>
                          <a:spcPts val="0"/>
                        </a:spcAft>
                      </a:pPr>
                      <a:r>
                        <a:rPr lang="en-US" sz="1100">
                          <a:effectLst/>
                        </a:rPr>
                        <a:t>STRMU</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67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vMerge="1">
                  <a:txBody>
                    <a:bodyPr/>
                    <a:lstStyle/>
                    <a:p>
                      <a:endParaRPr lang="en-US"/>
                    </a:p>
                  </a:txBody>
                  <a:tcPr/>
                </a:tc>
                <a:tc>
                  <a:txBody>
                    <a:bodyPr/>
                    <a:lstStyle/>
                    <a:p>
                      <a:pPr marL="0" marR="0">
                        <a:spcBef>
                          <a:spcPts val="0"/>
                        </a:spcBef>
                        <a:spcAft>
                          <a:spcPts val="0"/>
                        </a:spcAft>
                      </a:pPr>
                      <a:r>
                        <a:rPr lang="en-US" sz="1100">
                          <a:effectLst/>
                        </a:rPr>
                        <a:t>6</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901644765"/>
                  </a:ext>
                </a:extLst>
              </a:tr>
              <a:tr h="256137">
                <a:tc>
                  <a:txBody>
                    <a:bodyPr/>
                    <a:lstStyle/>
                    <a:p>
                      <a:pPr marL="0" marR="0">
                        <a:spcBef>
                          <a:spcPts val="0"/>
                        </a:spcBef>
                        <a:spcAft>
                          <a:spcPts val="0"/>
                        </a:spcAft>
                      </a:pPr>
                      <a:r>
                        <a:rPr lang="en-US" sz="1100">
                          <a:effectLst/>
                        </a:rPr>
                        <a:t>TBRA</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188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vMerge="1">
                  <a:txBody>
                    <a:bodyPr/>
                    <a:lstStyle/>
                    <a:p>
                      <a:endParaRPr lang="en-US"/>
                    </a:p>
                  </a:txBody>
                  <a:tcPr/>
                </a:tc>
                <a:tc>
                  <a:txBody>
                    <a:bodyPr/>
                    <a:lstStyle/>
                    <a:p>
                      <a:pPr marL="0" marR="0">
                        <a:spcBef>
                          <a:spcPts val="0"/>
                        </a:spcBef>
                        <a:spcAft>
                          <a:spcPts val="0"/>
                        </a:spcAft>
                      </a:pPr>
                      <a:r>
                        <a:rPr lang="en-US" sz="1100">
                          <a:effectLst/>
                        </a:rPr>
                        <a:t>188</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064879020"/>
                  </a:ext>
                </a:extLst>
              </a:tr>
              <a:tr h="256137">
                <a:tc>
                  <a:txBody>
                    <a:bodyPr/>
                    <a:lstStyle/>
                    <a:p>
                      <a:pPr marL="0" marR="0">
                        <a:spcBef>
                          <a:spcPts val="0"/>
                        </a:spcBef>
                        <a:spcAft>
                          <a:spcPts val="0"/>
                        </a:spcAft>
                      </a:pPr>
                      <a:r>
                        <a:rPr lang="en-US" sz="1100">
                          <a:effectLst/>
                        </a:rPr>
                        <a:t>PHP</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135</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vMerge="1">
                  <a:txBody>
                    <a:bodyPr/>
                    <a:lstStyle/>
                    <a:p>
                      <a:endParaRPr lang="en-US"/>
                    </a:p>
                  </a:txBody>
                  <a:tcPr/>
                </a:tc>
                <a:tc>
                  <a:txBody>
                    <a:bodyPr/>
                    <a:lstStyle/>
                    <a:p>
                      <a:pPr marL="0" marR="0">
                        <a:spcBef>
                          <a:spcPts val="0"/>
                        </a:spcBef>
                        <a:spcAft>
                          <a:spcPts val="0"/>
                        </a:spcAft>
                      </a:pPr>
                      <a:r>
                        <a:rPr lang="en-US" sz="1100">
                          <a:effectLst/>
                        </a:rPr>
                        <a:t>11</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855915357"/>
                  </a:ext>
                </a:extLst>
              </a:tr>
              <a:tr h="256137">
                <a:tc>
                  <a:txBody>
                    <a:bodyPr/>
                    <a:lstStyle/>
                    <a:p>
                      <a:pPr marL="0" marR="0">
                        <a:spcBef>
                          <a:spcPts val="0"/>
                        </a:spcBef>
                        <a:spcAft>
                          <a:spcPts val="0"/>
                        </a:spcAft>
                      </a:pPr>
                      <a:r>
                        <a:rPr lang="en-US" sz="1100">
                          <a:effectLst/>
                        </a:rPr>
                        <a:t>Master Leasing</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marL="0" marR="0">
                        <a:spcBef>
                          <a:spcPts val="0"/>
                        </a:spcBef>
                        <a:spcAft>
                          <a:spcPts val="0"/>
                        </a:spcAft>
                      </a:pPr>
                      <a:r>
                        <a:rPr lang="en-US" sz="1100">
                          <a:effectLst/>
                        </a:rPr>
                        <a:t>67</a:t>
                      </a:r>
                      <a:endParaRPr lang="en-US" sz="11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vMerge="1">
                  <a:txBody>
                    <a:bodyPr/>
                    <a:lstStyle/>
                    <a:p>
                      <a:endParaRPr lang="en-US"/>
                    </a:p>
                  </a:txBody>
                  <a:tcPr/>
                </a:tc>
                <a:tc>
                  <a:txBody>
                    <a:bodyPr/>
                    <a:lstStyle/>
                    <a:p>
                      <a:pPr marL="0" marR="0">
                        <a:spcBef>
                          <a:spcPts val="0"/>
                        </a:spcBef>
                        <a:spcAft>
                          <a:spcPts val="0"/>
                        </a:spcAft>
                      </a:pPr>
                      <a:r>
                        <a:rPr lang="en-US" sz="1100" dirty="0">
                          <a:effectLst/>
                        </a:rPr>
                        <a:t>67</a:t>
                      </a:r>
                      <a:endParaRPr lang="en-US" sz="11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3861027954"/>
                  </a:ext>
                </a:extLst>
              </a:tr>
            </a:tbl>
          </a:graphicData>
        </a:graphic>
      </p:graphicFrame>
    </p:spTree>
    <p:extLst>
      <p:ext uri="{BB962C8B-B14F-4D97-AF65-F5344CB8AC3E}">
        <p14:creationId xmlns:p14="http://schemas.microsoft.com/office/powerpoint/2010/main" val="385863897"/>
      </p:ext>
    </p:extLst>
  </p:cSld>
  <p:clrMapOvr>
    <a:masterClrMapping/>
  </p:clrMapOvr>
  <p:transition>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30723" name="Rectangle 4102"/>
          <p:cNvSpPr>
            <a:spLocks noChangeArrowheads="1"/>
          </p:cNvSpPr>
          <p:nvPr/>
        </p:nvSpPr>
        <p:spPr bwMode="auto">
          <a:xfrm>
            <a:off x="1143000" y="1254087"/>
            <a:ext cx="6858000" cy="1636990"/>
          </a:xfrm>
          <a:prstGeom prst="rect">
            <a:avLst/>
          </a:prstGeom>
          <a:noFill/>
          <a:ln w="9525">
            <a:noFill/>
            <a:miter lim="800000"/>
            <a:headEnd/>
            <a:tailEnd/>
          </a:ln>
        </p:spPr>
        <p:txBody>
          <a:bodyPr/>
          <a:lstStyle/>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2020 (HOME) - Homeowner Rehab</a:t>
            </a:r>
          </a:p>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Estimated Units and Individuals Assisted</a:t>
            </a:r>
            <a:endParaRPr lang="en-US" sz="3200" dirty="0">
              <a:solidFill>
                <a:srgbClr val="C00000"/>
              </a:solidFill>
              <a:effectLst/>
              <a:latin typeface="Arial" panose="020B0604020202020204" pitchFamily="34" charset="0"/>
              <a:ea typeface="Calibri" panose="020F0502020204030204" pitchFamily="34" charset="0"/>
            </a:endParaRPr>
          </a:p>
          <a:p>
            <a:pPr eaLnBrk="0" hangingPunct="0">
              <a:spcBef>
                <a:spcPct val="20000"/>
              </a:spcBef>
              <a:buClr>
                <a:srgbClr val="000099"/>
              </a:buClr>
              <a:buSzPct val="75000"/>
            </a:pPr>
            <a:endParaRPr lang="en-US" sz="2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0" marR="0">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Homeowner Rehabilitation 2020:</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0" marR="0">
              <a:spcBef>
                <a:spcPts val="0"/>
              </a:spcBef>
              <a:spcAft>
                <a:spcPts val="0"/>
              </a:spcAft>
            </a:pPr>
            <a:r>
              <a:rPr lang="en-US" sz="2000" b="1" dirty="0">
                <a:effectLst/>
                <a:latin typeface="Calibri" panose="020F0502020204030204" pitchFamily="34" charset="0"/>
                <a:ea typeface="Calibri" panose="020F0502020204030204" pitchFamily="34" charset="0"/>
                <a:cs typeface="Calibri" panose="020F0502020204030204" pitchFamily="34" charset="0"/>
              </a:rPr>
              <a:t> </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5 projects</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Number of  households/units: 38 units</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Estimated beneficiaries: 76</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Total Funded:  $2,716,100</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Reconstruction: 6 units- $807,900</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342900" marR="0" lvl="0" indent="-342900">
              <a:spcBef>
                <a:spcPts val="0"/>
              </a:spcBef>
              <a:spcAft>
                <a:spcPts val="0"/>
              </a:spcAft>
              <a:buFont typeface="Symbol" panose="05050102010706020507" pitchFamily="18" charset="2"/>
              <a:buChar char=""/>
            </a:pPr>
            <a:r>
              <a:rPr lang="en-US" sz="2000" dirty="0">
                <a:effectLst/>
                <a:latin typeface="Calibri" panose="020F0502020204030204" pitchFamily="34" charset="0"/>
                <a:ea typeface="Times New Roman" panose="02020603050405020304" pitchFamily="18" charset="0"/>
                <a:cs typeface="Calibri" panose="020F0502020204030204" pitchFamily="34" charset="0"/>
              </a:rPr>
              <a:t>Rehabilitation: 32 units-$1,908,200</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eaLnBrk="0" hangingPunct="0">
              <a:spcBef>
                <a:spcPct val="20000"/>
              </a:spcBef>
              <a:buClr>
                <a:srgbClr val="000099"/>
              </a:buClr>
              <a:buSzPct val="75000"/>
            </a:pPr>
            <a:endParaRPr lang="en-US" sz="2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804916497"/>
      </p:ext>
    </p:extLst>
  </p:cSld>
  <p:clrMapOvr>
    <a:masterClrMapping/>
  </p:clrMapOvr>
  <p:transition>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30723" name="Rectangle 4102"/>
          <p:cNvSpPr>
            <a:spLocks noChangeArrowheads="1"/>
          </p:cNvSpPr>
          <p:nvPr/>
        </p:nvSpPr>
        <p:spPr bwMode="auto">
          <a:xfrm>
            <a:off x="1143000" y="1715810"/>
            <a:ext cx="6858000" cy="1636990"/>
          </a:xfrm>
          <a:prstGeom prst="rect">
            <a:avLst/>
          </a:prstGeom>
          <a:noFill/>
          <a:ln w="9525">
            <a:noFill/>
            <a:miter lim="800000"/>
            <a:headEnd/>
            <a:tailEnd/>
          </a:ln>
        </p:spPr>
        <p:txBody>
          <a:bodyPr/>
          <a:lstStyle/>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2020 (CHDO)</a:t>
            </a:r>
          </a:p>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Estimated Units and Individuals Assisted</a:t>
            </a:r>
            <a:endParaRPr lang="en-US" sz="3200" dirty="0">
              <a:solidFill>
                <a:srgbClr val="C00000"/>
              </a:solidFill>
              <a:effectLst/>
              <a:latin typeface="Arial" panose="020B0604020202020204" pitchFamily="34" charset="0"/>
              <a:ea typeface="Calibri" panose="020F0502020204030204" pitchFamily="34" charset="0"/>
            </a:endParaRPr>
          </a:p>
          <a:p>
            <a:pPr eaLnBrk="0" hangingPunct="0">
              <a:spcBef>
                <a:spcPct val="20000"/>
              </a:spcBef>
              <a:buClr>
                <a:srgbClr val="000099"/>
              </a:buClr>
              <a:buSzPct val="75000"/>
            </a:pPr>
            <a:endParaRPr lang="en-US" sz="2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342900" marR="0" indent="-342900">
              <a:spcBef>
                <a:spcPts val="0"/>
              </a:spcBef>
              <a:spcAft>
                <a:spcPts val="0"/>
              </a:spcAft>
              <a:buFont typeface="Arial" panose="020B0604020202020204" pitchFamily="34" charset="0"/>
              <a:buChar char="•"/>
            </a:pPr>
            <a:endParaRPr lang="en-US" sz="2000" dirty="0">
              <a:effectLst/>
              <a:latin typeface="Arial" panose="020B0604020202020204" pitchFamily="34" charset="0"/>
              <a:ea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000" dirty="0">
                <a:effectLst/>
                <a:latin typeface="Arial" panose="020B0604020202020204" pitchFamily="34" charset="0"/>
                <a:ea typeface="Calibri" panose="020F0502020204030204" pitchFamily="34" charset="0"/>
              </a:rPr>
              <a:t>2020 Allocation for CHDO:  $1,537,918.80</a:t>
            </a:r>
          </a:p>
          <a:p>
            <a:pPr marR="0">
              <a:spcBef>
                <a:spcPts val="0"/>
              </a:spcBef>
              <a:spcAft>
                <a:spcPts val="0"/>
              </a:spcAft>
            </a:pPr>
            <a:endParaRPr lang="en-US" sz="2000" dirty="0">
              <a:effectLst/>
              <a:latin typeface="Arial" panose="020B0604020202020204" pitchFamily="34" charset="0"/>
              <a:ea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000" dirty="0">
                <a:effectLst/>
                <a:latin typeface="Arial" panose="020B0604020202020204" pitchFamily="34" charset="0"/>
                <a:ea typeface="Calibri" panose="020F0502020204030204" pitchFamily="34" charset="0"/>
              </a:rPr>
              <a:t>2020 CHDO Activity for Homeownership: 0</a:t>
            </a:r>
          </a:p>
          <a:p>
            <a:pPr eaLnBrk="0" hangingPunct="0">
              <a:spcBef>
                <a:spcPct val="20000"/>
              </a:spcBef>
              <a:buClr>
                <a:srgbClr val="000099"/>
              </a:buClr>
              <a:buSzPct val="75000"/>
            </a:pPr>
            <a:endParaRPr lang="en-US" sz="2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2595669367"/>
      </p:ext>
    </p:extLst>
  </p:cSld>
  <p:clrMapOvr>
    <a:masterClrMapping/>
  </p:clrMapOvr>
  <p:transition>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30723" name="Rectangle 4102"/>
          <p:cNvSpPr>
            <a:spLocks noChangeArrowheads="1"/>
          </p:cNvSpPr>
          <p:nvPr/>
        </p:nvSpPr>
        <p:spPr bwMode="auto">
          <a:xfrm>
            <a:off x="1143000" y="1715810"/>
            <a:ext cx="6858000" cy="1636990"/>
          </a:xfrm>
          <a:prstGeom prst="rect">
            <a:avLst/>
          </a:prstGeom>
          <a:noFill/>
          <a:ln w="9525">
            <a:noFill/>
            <a:miter lim="800000"/>
            <a:headEnd/>
            <a:tailEnd/>
          </a:ln>
        </p:spPr>
        <p:txBody>
          <a:bodyPr/>
          <a:lstStyle/>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2020 (HTF)</a:t>
            </a:r>
          </a:p>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Estimated Units and Individuals Assisted</a:t>
            </a:r>
            <a:endParaRPr lang="en-US" sz="3200" dirty="0">
              <a:solidFill>
                <a:srgbClr val="C00000"/>
              </a:solidFill>
              <a:effectLst/>
              <a:latin typeface="Arial" panose="020B0604020202020204" pitchFamily="34" charset="0"/>
              <a:ea typeface="Calibri" panose="020F0502020204030204" pitchFamily="34" charset="0"/>
            </a:endParaRPr>
          </a:p>
          <a:p>
            <a:pPr eaLnBrk="0" hangingPunct="0">
              <a:spcBef>
                <a:spcPct val="20000"/>
              </a:spcBef>
              <a:buClr>
                <a:srgbClr val="000099"/>
              </a:buClr>
              <a:buSzPct val="75000"/>
            </a:pPr>
            <a:endParaRPr lang="en-US" sz="2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342900" marR="0" indent="-342900">
              <a:spcBef>
                <a:spcPts val="0"/>
              </a:spcBef>
              <a:spcAft>
                <a:spcPts val="0"/>
              </a:spcAft>
              <a:buFont typeface="Arial" panose="020B0604020202020204" pitchFamily="34" charset="0"/>
              <a:buChar char="•"/>
            </a:pPr>
            <a:r>
              <a:rPr lang="en-US" sz="2000" u="sng" dirty="0">
                <a:effectLst/>
                <a:latin typeface="Calibri" panose="020F0502020204030204" pitchFamily="34" charset="0"/>
                <a:ea typeface="Calibri" panose="020F0502020204030204" pitchFamily="34" charset="0"/>
                <a:cs typeface="Calibri" panose="020F0502020204030204" pitchFamily="34" charset="0"/>
              </a:rPr>
              <a:t>2020 HTF Rental Reservations</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4 Developments-$3,420,091</a:t>
            </a:r>
          </a:p>
          <a:p>
            <a:pPr marR="0">
              <a:spcBef>
                <a:spcPts val="0"/>
              </a:spcBef>
              <a:spcAft>
                <a:spcPts val="0"/>
              </a:spcAft>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000" u="sng" dirty="0">
                <a:effectLst/>
                <a:latin typeface="Calibri" panose="020F0502020204030204" pitchFamily="34" charset="0"/>
                <a:ea typeface="Calibri" panose="020F0502020204030204" pitchFamily="34" charset="0"/>
                <a:cs typeface="Calibri" panose="020F0502020204030204" pitchFamily="34" charset="0"/>
              </a:rPr>
              <a:t>2020 HOME Rental Reservations</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4 Developments-$4,815,864</a:t>
            </a:r>
          </a:p>
          <a:p>
            <a:pPr marR="0">
              <a:spcBef>
                <a:spcPts val="0"/>
              </a:spcBef>
              <a:spcAft>
                <a:spcPts val="0"/>
              </a:spcAft>
            </a:pP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000" u="sng" dirty="0">
                <a:effectLst/>
                <a:latin typeface="Calibri" panose="020F0502020204030204" pitchFamily="34" charset="0"/>
                <a:ea typeface="Calibri" panose="020F0502020204030204" pitchFamily="34" charset="0"/>
                <a:cs typeface="Calibri" panose="020F0502020204030204" pitchFamily="34" charset="0"/>
              </a:rPr>
              <a:t>2020 HOME CHDO Rental </a:t>
            </a:r>
            <a:endParaRPr lang="en-US" sz="2000" dirty="0">
              <a:effectLst/>
              <a:latin typeface="Calibri" panose="020F0502020204030204" pitchFamily="34" charset="0"/>
              <a:ea typeface="Calibri" panose="020F0502020204030204" pitchFamily="34" charset="0"/>
              <a:cs typeface="Calibri" panose="020F0502020204030204" pitchFamily="34" charset="0"/>
            </a:endParaRPr>
          </a:p>
          <a:p>
            <a:pPr marL="342900" marR="0" indent="-342900">
              <a:spcBef>
                <a:spcPts val="0"/>
              </a:spcBef>
              <a:spcAft>
                <a:spcPts val="0"/>
              </a:spcAft>
              <a:buFont typeface="Arial" panose="020B0604020202020204" pitchFamily="34" charset="0"/>
              <a:buChar char="•"/>
            </a:pPr>
            <a:r>
              <a:rPr lang="en-US" sz="2000" dirty="0">
                <a:effectLst/>
                <a:latin typeface="Calibri" panose="020F0502020204030204" pitchFamily="34" charset="0"/>
                <a:ea typeface="Calibri" panose="020F0502020204030204" pitchFamily="34" charset="0"/>
                <a:cs typeface="Calibri" panose="020F0502020204030204" pitchFamily="34" charset="0"/>
              </a:rPr>
              <a:t>1 Development-$675,666</a:t>
            </a:r>
          </a:p>
          <a:p>
            <a:pPr eaLnBrk="0" hangingPunct="0">
              <a:spcBef>
                <a:spcPct val="20000"/>
              </a:spcBef>
              <a:buClr>
                <a:srgbClr val="000099"/>
              </a:buClr>
              <a:buSzPct val="75000"/>
            </a:pPr>
            <a:endParaRPr lang="en-US" sz="2000"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522750494"/>
      </p:ext>
    </p:extLst>
  </p:cSld>
  <p:clrMapOvr>
    <a:masterClrMapping/>
  </p:clrMapOvr>
  <p:transition>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388620" indent="-342900" eaLnBrk="1" fontAlgn="auto" hangingPunct="1">
              <a:spcAft>
                <a:spcPts val="0"/>
              </a:spcAft>
              <a:buFont typeface="Wingdings" panose="05000000000000000000" pitchFamily="2" charset="2"/>
              <a:buChar char="§"/>
              <a:defRPr/>
            </a:pPr>
            <a:endParaRPr lang="en-US" dirty="0">
              <a:solidFill>
                <a:srgbClr val="263746"/>
              </a:solidFill>
              <a:latin typeface="Franklin Gothic Demi Cond" panose="020B0706030402020204" pitchFamily="34" charset="0"/>
            </a:endParaRPr>
          </a:p>
          <a:p>
            <a:pPr marL="388620" indent="-342900" eaLnBrk="1" fontAlgn="auto" hangingPunct="1">
              <a:spcAft>
                <a:spcPts val="0"/>
              </a:spcAft>
              <a:buFont typeface="Wingdings" panose="05000000000000000000" pitchFamily="2" charset="2"/>
              <a:buChar char="§"/>
              <a:defRPr/>
            </a:pPr>
            <a:endParaRPr lang="en-US" dirty="0">
              <a:solidFill>
                <a:srgbClr val="263746"/>
              </a:solidFill>
              <a:latin typeface="Franklin Gothic Demi Cond" panose="020B0706030402020204" pitchFamily="34" charset="0"/>
            </a:endParaRPr>
          </a:p>
          <a:p>
            <a:pPr marL="0" lvl="0" indent="0" algn="ctr" eaLnBrk="1" fontAlgn="auto" hangingPunct="1">
              <a:spcBef>
                <a:spcPct val="0"/>
              </a:spcBef>
              <a:spcAft>
                <a:spcPts val="0"/>
              </a:spcAft>
              <a:buClrTx/>
              <a:buNone/>
              <a:defRPr/>
            </a:pPr>
            <a:endParaRPr lang="en-US" sz="4000" b="1" spc="0" dirty="0">
              <a:solidFill>
                <a:srgbClr val="008A43"/>
              </a:solidFill>
              <a:latin typeface="Franklin Gothic Medium" panose="020B0603020102020204" pitchFamily="34" charset="0"/>
              <a:cs typeface="Arial" panose="020B0604020202020204" pitchFamily="34" charset="0"/>
            </a:endParaRPr>
          </a:p>
          <a:p>
            <a:pPr marL="0" lvl="0" indent="0" algn="ctr" eaLnBrk="1" fontAlgn="auto" hangingPunct="1">
              <a:spcBef>
                <a:spcPct val="0"/>
              </a:spcBef>
              <a:spcAft>
                <a:spcPts val="0"/>
              </a:spcAft>
              <a:buClrTx/>
              <a:buNone/>
              <a:defRPr/>
            </a:pPr>
            <a:r>
              <a:rPr lang="en-US" sz="3200" b="1" spc="0" dirty="0">
                <a:solidFill>
                  <a:srgbClr val="008A43"/>
                </a:solidFill>
                <a:latin typeface="Franklin Gothic Medium" panose="020B0603020102020204" pitchFamily="34" charset="0"/>
                <a:cs typeface="Arial" panose="020B0604020202020204" pitchFamily="34" charset="0"/>
              </a:rPr>
              <a:t>PUBLIC HEARING MEETING </a:t>
            </a:r>
          </a:p>
          <a:p>
            <a:pPr marL="0" lvl="0" indent="0" algn="ctr" eaLnBrk="1" fontAlgn="auto" hangingPunct="1">
              <a:spcBef>
                <a:spcPct val="0"/>
              </a:spcBef>
              <a:spcAft>
                <a:spcPts val="0"/>
              </a:spcAft>
              <a:buClrTx/>
              <a:buNone/>
              <a:defRPr/>
            </a:pPr>
            <a:endParaRPr lang="en-US" sz="3200" b="1" spc="0" dirty="0">
              <a:solidFill>
                <a:srgbClr val="008A43"/>
              </a:solidFill>
              <a:latin typeface="Franklin Gothic Medium" panose="020B0603020102020204" pitchFamily="34" charset="0"/>
              <a:cs typeface="Arial" panose="020B0604020202020204" pitchFamily="34" charset="0"/>
            </a:endParaRPr>
          </a:p>
          <a:p>
            <a:pPr marL="0" lvl="0" indent="0" algn="ctr" eaLnBrk="1" fontAlgn="auto" hangingPunct="1">
              <a:spcBef>
                <a:spcPct val="0"/>
              </a:spcBef>
              <a:spcAft>
                <a:spcPts val="0"/>
              </a:spcAft>
              <a:buClrTx/>
              <a:buNone/>
              <a:defRPr/>
            </a:pPr>
            <a:r>
              <a:rPr lang="en-US" sz="3200" b="1" spc="0" dirty="0">
                <a:solidFill>
                  <a:srgbClr val="008A43"/>
                </a:solidFill>
                <a:latin typeface="Franklin Gothic Medium" panose="020B0603020102020204" pitchFamily="34" charset="0"/>
                <a:cs typeface="Arial" panose="020B0604020202020204" pitchFamily="34" charset="0"/>
              </a:rPr>
              <a:t>OVERVIEW</a:t>
            </a:r>
            <a:endParaRPr lang="en-US" sz="3200" spc="0" dirty="0">
              <a:solidFill>
                <a:prstClr val="black"/>
              </a:solidFill>
              <a:latin typeface="Franklin Gothic Medium" panose="020B0603020102020204" pitchFamily="34" charset="0"/>
              <a:cs typeface="Arial" panose="020B0604020202020204" pitchFamily="34" charset="0"/>
            </a:endParaRPr>
          </a:p>
          <a:p>
            <a:pPr marL="45720" indent="0" eaLnBrk="1" fontAlgn="auto" hangingPunct="1">
              <a:spcAft>
                <a:spcPts val="0"/>
              </a:spcAft>
              <a:buFont typeface="Wingdings 2" panose="05020102010507070707" pitchFamily="18" charset="2"/>
              <a:buNone/>
              <a:defRPr/>
            </a:pPr>
            <a:endParaRPr lang="en-US" dirty="0"/>
          </a:p>
        </p:txBody>
      </p:sp>
      <p:sp>
        <p:nvSpPr>
          <p:cNvPr id="3" name="Title 2"/>
          <p:cNvSpPr>
            <a:spLocks noGrp="1"/>
          </p:cNvSpPr>
          <p:nvPr>
            <p:ph type="title"/>
          </p:nvPr>
        </p:nvSpPr>
        <p:spPr/>
        <p:txBody>
          <a:bodyPr/>
          <a:lstStyle/>
          <a:p>
            <a:pPr eaLnBrk="1" fontAlgn="auto" hangingPunct="1">
              <a:spcAft>
                <a:spcPts val="0"/>
              </a:spcAft>
              <a:defRPr/>
            </a:pPr>
            <a:r>
              <a:rPr lang="en-US" dirty="0"/>
              <a:t> </a:t>
            </a:r>
          </a:p>
        </p:txBody>
      </p:sp>
      <p:sp>
        <p:nvSpPr>
          <p:cNvPr id="7" name="Rectangle 6"/>
          <p:cNvSpPr/>
          <p:nvPr/>
        </p:nvSpPr>
        <p:spPr>
          <a:xfrm>
            <a:off x="0" y="914400"/>
            <a:ext cx="91440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2"/>
          <p:cNvSpPr txBox="1">
            <a:spLocks/>
          </p:cNvSpPr>
          <p:nvPr/>
        </p:nvSpPr>
        <p:spPr>
          <a:xfrm>
            <a:off x="533400" y="508000"/>
            <a:ext cx="8382000" cy="10541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endParaRPr lang="en-US" sz="4000" dirty="0"/>
          </a:p>
        </p:txBody>
      </p:sp>
      <p:pic>
        <p:nvPicPr>
          <p:cNvPr id="4403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553075"/>
            <a:ext cx="1658938"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590652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4" name="Rectangle 2"/>
          <p:cNvSpPr>
            <a:spLocks noChangeArrowheads="1"/>
          </p:cNvSpPr>
          <p:nvPr/>
        </p:nvSpPr>
        <p:spPr bwMode="auto">
          <a:xfrm>
            <a:off x="1314450" y="1657350"/>
            <a:ext cx="6686550" cy="3771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fontAlgn="base">
              <a:spcBef>
                <a:spcPct val="20000"/>
              </a:spcBef>
              <a:spcAft>
                <a:spcPct val="0"/>
              </a:spcAft>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MHC Federal Programs</a:t>
            </a:r>
          </a:p>
          <a:p>
            <a:pPr algn="ctr" fontAlgn="base">
              <a:spcBef>
                <a:spcPct val="20000"/>
              </a:spcBef>
              <a:spcAft>
                <a:spcPct val="0"/>
              </a:spcAft>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Proposed Allocation 2021</a:t>
            </a:r>
          </a:p>
          <a:p>
            <a:pPr algn="ctr" fontAlgn="base">
              <a:spcBef>
                <a:spcPct val="20000"/>
              </a:spcBef>
              <a:spcAft>
                <a:spcPct val="0"/>
              </a:spcAft>
              <a:buClr>
                <a:srgbClr val="000099"/>
              </a:buClr>
              <a:buSzPct val="75000"/>
            </a:pPr>
            <a:endParaRPr lang="en-US" altLang="en-US" sz="3200" b="1" dirty="0">
              <a:solidFill>
                <a:srgbClr val="C00000"/>
              </a:solidFill>
              <a:latin typeface="Arial" panose="020B0604020202020204" pitchFamily="34" charset="0"/>
            </a:endParaRPr>
          </a:p>
          <a:p>
            <a:pPr algn="ctr" fontAlgn="base">
              <a:spcBef>
                <a:spcPct val="20000"/>
              </a:spcBef>
              <a:spcAft>
                <a:spcPct val="0"/>
              </a:spcAft>
              <a:buClr>
                <a:srgbClr val="000099"/>
              </a:buClr>
              <a:buSzPct val="75000"/>
            </a:pPr>
            <a:r>
              <a:rPr lang="en-US" b="1" dirty="0">
                <a:effectLst/>
                <a:latin typeface="Arial Narrow" panose="020B0606020202030204" pitchFamily="34" charset="0"/>
                <a:ea typeface="Times New Roman" panose="02020603050405020304" pitchFamily="18" charset="0"/>
                <a:cs typeface="Arial" panose="020B0604020202020204" pitchFamily="34" charset="0"/>
              </a:rPr>
              <a:t>The proposed allocation of funds for 2021 are estimated based on the amount received in 2020 funding.  </a:t>
            </a:r>
            <a:r>
              <a:rPr lang="en-US" b="1" dirty="0">
                <a:latin typeface="Arial Narrow" panose="020B0606020202030204" pitchFamily="34" charset="0"/>
                <a:ea typeface="Times New Roman" panose="02020603050405020304" pitchFamily="18" charset="0"/>
              </a:rPr>
              <a:t>Allocations to activities will be adjusted proportionately based on actual Federal Funds Received in 2021</a:t>
            </a:r>
            <a:endParaRPr lang="en-US" altLang="en-US" b="1" dirty="0">
              <a:solidFill>
                <a:srgbClr val="A50021"/>
              </a:solidFill>
              <a:latin typeface="Arial" pitchFamily="34" charset="0"/>
            </a:endParaRPr>
          </a:p>
        </p:txBody>
      </p:sp>
    </p:spTree>
    <p:extLst>
      <p:ext uri="{BB962C8B-B14F-4D97-AF65-F5344CB8AC3E}">
        <p14:creationId xmlns:p14="http://schemas.microsoft.com/office/powerpoint/2010/main" val="1831976821"/>
      </p:ext>
    </p:extLst>
  </p:cSld>
  <p:clrMapOvr>
    <a:masterClrMapping/>
  </p:clrMapOvr>
  <p:transition>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6E6207-ED5C-424A-90C1-CC8124DBC781}"/>
              </a:ext>
            </a:extLst>
          </p:cNvPr>
          <p:cNvSpPr>
            <a:spLocks noGrp="1"/>
          </p:cNvSpPr>
          <p:nvPr>
            <p:ph type="title"/>
          </p:nvPr>
        </p:nvSpPr>
        <p:spPr>
          <a:xfrm>
            <a:off x="7543800" y="355600"/>
            <a:ext cx="1219200" cy="635000"/>
          </a:xfrm>
        </p:spPr>
        <p:txBody>
          <a:bodyPr/>
          <a:lstStyle/>
          <a:p>
            <a:endParaRPr lang="en-US" sz="1000" dirty="0">
              <a:solidFill>
                <a:schemeClr val="tx1"/>
              </a:solidFill>
            </a:endParaRPr>
          </a:p>
        </p:txBody>
      </p:sp>
      <p:graphicFrame>
        <p:nvGraphicFramePr>
          <p:cNvPr id="6" name="Content Placeholder 5">
            <a:extLst>
              <a:ext uri="{FF2B5EF4-FFF2-40B4-BE49-F238E27FC236}">
                <a16:creationId xmlns:a16="http://schemas.microsoft.com/office/drawing/2014/main" id="{772F2871-67BC-4CA8-BEE0-C7EAD0FEB5DC}"/>
              </a:ext>
            </a:extLst>
          </p:cNvPr>
          <p:cNvGraphicFramePr>
            <a:graphicFrameLocks noGrp="1"/>
          </p:cNvGraphicFramePr>
          <p:nvPr>
            <p:ph idx="1"/>
            <p:extLst>
              <p:ext uri="{D42A27DB-BD31-4B8C-83A1-F6EECF244321}">
                <p14:modId xmlns:p14="http://schemas.microsoft.com/office/powerpoint/2010/main" val="45273994"/>
              </p:ext>
            </p:extLst>
          </p:nvPr>
        </p:nvGraphicFramePr>
        <p:xfrm>
          <a:off x="609600" y="355601"/>
          <a:ext cx="8153401" cy="5993892"/>
        </p:xfrm>
        <a:graphic>
          <a:graphicData uri="http://schemas.openxmlformats.org/drawingml/2006/table">
            <a:tbl>
              <a:tblPr firstRow="1" firstCol="1" bandRow="1">
                <a:tableStyleId>{5C22544A-7EE6-4342-B048-85BDC9FD1C3A}</a:tableStyleId>
              </a:tblPr>
              <a:tblGrid>
                <a:gridCol w="1625351">
                  <a:extLst>
                    <a:ext uri="{9D8B030D-6E8A-4147-A177-3AD203B41FA5}">
                      <a16:colId xmlns:a16="http://schemas.microsoft.com/office/drawing/2014/main" val="2919175240"/>
                    </a:ext>
                  </a:extLst>
                </a:gridCol>
                <a:gridCol w="2883000">
                  <a:extLst>
                    <a:ext uri="{9D8B030D-6E8A-4147-A177-3AD203B41FA5}">
                      <a16:colId xmlns:a16="http://schemas.microsoft.com/office/drawing/2014/main" val="1234008902"/>
                    </a:ext>
                  </a:extLst>
                </a:gridCol>
                <a:gridCol w="3645050">
                  <a:extLst>
                    <a:ext uri="{9D8B030D-6E8A-4147-A177-3AD203B41FA5}">
                      <a16:colId xmlns:a16="http://schemas.microsoft.com/office/drawing/2014/main" val="2040805702"/>
                    </a:ext>
                  </a:extLst>
                </a:gridCol>
              </a:tblGrid>
              <a:tr h="894129">
                <a:tc>
                  <a:txBody>
                    <a:bodyPr/>
                    <a:lstStyle/>
                    <a:p>
                      <a:pPr marL="0" marR="0" algn="ctr">
                        <a:lnSpc>
                          <a:spcPct val="115000"/>
                        </a:lnSpc>
                        <a:spcBef>
                          <a:spcPts val="0"/>
                        </a:spcBef>
                        <a:spcAft>
                          <a:spcPts val="0"/>
                        </a:spcAft>
                      </a:pPr>
                      <a:r>
                        <a:rPr lang="en-US" sz="1800" dirty="0">
                          <a:effectLst/>
                        </a:rPr>
                        <a:t>Program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Activities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Proposed Allocation of Funds estimate based on amount received in 2020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30058330"/>
                  </a:ext>
                </a:extLst>
              </a:tr>
              <a:tr h="256537">
                <a:tc>
                  <a:txBody>
                    <a:bodyPr/>
                    <a:lstStyle/>
                    <a:p>
                      <a:pPr marL="0" marR="0" algn="ctr">
                        <a:lnSpc>
                          <a:spcPct val="115000"/>
                        </a:lnSpc>
                        <a:spcBef>
                          <a:spcPts val="0"/>
                        </a:spcBef>
                        <a:spcAft>
                          <a:spcPts val="0"/>
                        </a:spcAft>
                      </a:pPr>
                      <a:r>
                        <a:rPr lang="en-US" sz="1600" dirty="0">
                          <a:effectLst/>
                        </a:rPr>
                        <a:t>ESG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Rapid Re-Housing</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$359,344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5014815"/>
                  </a:ext>
                </a:extLst>
              </a:tr>
              <a:tr h="256537">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Shelter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$715,616</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34414207"/>
                  </a:ext>
                </a:extLst>
              </a:tr>
              <a:tr h="256537">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Homeless Prevention</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$659,187</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99091187"/>
                  </a:ext>
                </a:extLst>
              </a:tr>
              <a:tr h="256537">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Street Outreach</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$382,952</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232972"/>
                  </a:ext>
                </a:extLst>
              </a:tr>
              <a:tr h="256537">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HMIS*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$152,555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1332289"/>
                  </a:ext>
                </a:extLst>
              </a:tr>
              <a:tr h="256537">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State Administration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$100,000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72490644"/>
                  </a:ext>
                </a:extLst>
              </a:tr>
              <a:tr h="256537">
                <a:tc>
                  <a:txBody>
                    <a:bodyPr/>
                    <a:lstStyle/>
                    <a:p>
                      <a:pPr marL="0" marR="0" algn="ctr">
                        <a:lnSpc>
                          <a:spcPct val="115000"/>
                        </a:lnSpc>
                        <a:spcBef>
                          <a:spcPts val="0"/>
                        </a:spcBef>
                        <a:spcAft>
                          <a:spcPts val="0"/>
                        </a:spcAft>
                      </a:pPr>
                      <a:r>
                        <a:rPr lang="en-US" sz="1600" dirty="0">
                          <a:effectLst/>
                        </a:rPr>
                        <a:t>TOTAL ESG</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$ 2,369,654</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24076305"/>
                  </a:ext>
                </a:extLst>
              </a:tr>
              <a:tr h="256537">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864285351"/>
                  </a:ext>
                </a:extLst>
              </a:tr>
              <a:tr h="256537">
                <a:tc>
                  <a:txBody>
                    <a:bodyPr/>
                    <a:lstStyle/>
                    <a:p>
                      <a:pPr marL="0" marR="0" algn="ctr">
                        <a:lnSpc>
                          <a:spcPct val="115000"/>
                        </a:lnSpc>
                        <a:spcBef>
                          <a:spcPts val="0"/>
                        </a:spcBef>
                        <a:spcAft>
                          <a:spcPts val="0"/>
                        </a:spcAft>
                      </a:pPr>
                      <a:r>
                        <a:rPr lang="en-US" sz="1600" dirty="0">
                          <a:effectLst/>
                        </a:rPr>
                        <a:t>HOME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Homeowner Rehabilitation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$2,376,965</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19701810"/>
                  </a:ext>
                </a:extLst>
              </a:tr>
              <a:tr h="256537">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Rental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$3,800,548</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33048178"/>
                  </a:ext>
                </a:extLst>
              </a:tr>
              <a:tr h="256537">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Home Buyer Assistance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$1,000,000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7907797"/>
                  </a:ext>
                </a:extLst>
              </a:tr>
              <a:tr h="256537">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CHDO Set-Aside</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$1,500,000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14413766"/>
                  </a:ext>
                </a:extLst>
              </a:tr>
              <a:tr h="256537">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CHDO Operating Expenses</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$50,000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63898748"/>
                  </a:ext>
                </a:extLst>
              </a:tr>
              <a:tr h="256537">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Disaster</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$500,000</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10570720"/>
                  </a:ext>
                </a:extLst>
              </a:tr>
              <a:tr h="256537">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State Administration</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$1,025,279</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76151123"/>
                  </a:ext>
                </a:extLst>
              </a:tr>
              <a:tr h="256537">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34745233"/>
                  </a:ext>
                </a:extLst>
              </a:tr>
              <a:tr h="256537">
                <a:tc>
                  <a:txBody>
                    <a:bodyPr/>
                    <a:lstStyle/>
                    <a:p>
                      <a:pPr marL="0" marR="0" algn="ctr">
                        <a:lnSpc>
                          <a:spcPct val="115000"/>
                        </a:lnSpc>
                        <a:spcBef>
                          <a:spcPts val="0"/>
                        </a:spcBef>
                        <a:spcAft>
                          <a:spcPts val="0"/>
                        </a:spcAft>
                      </a:pPr>
                      <a:r>
                        <a:rPr lang="en-US" sz="1600" dirty="0">
                          <a:effectLst/>
                        </a:rPr>
                        <a:t>TOTAL HOME</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a:effectLst/>
                        </a:rPr>
                        <a:t>$10,252,792   </a:t>
                      </a:r>
                      <a:endParaRPr lang="en-US"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94889811"/>
                  </a:ext>
                </a:extLst>
              </a:tr>
              <a:tr h="256537">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1600" dirty="0">
                          <a:effectLst/>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73631906"/>
                  </a:ext>
                </a:extLst>
              </a:tr>
            </a:tbl>
          </a:graphicData>
        </a:graphic>
      </p:graphicFrame>
    </p:spTree>
    <p:extLst>
      <p:ext uri="{BB962C8B-B14F-4D97-AF65-F5344CB8AC3E}">
        <p14:creationId xmlns:p14="http://schemas.microsoft.com/office/powerpoint/2010/main" val="65961520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C6E6207-ED5C-424A-90C1-CC8124DBC781}"/>
              </a:ext>
            </a:extLst>
          </p:cNvPr>
          <p:cNvSpPr>
            <a:spLocks noGrp="1"/>
          </p:cNvSpPr>
          <p:nvPr>
            <p:ph type="title"/>
          </p:nvPr>
        </p:nvSpPr>
        <p:spPr>
          <a:xfrm>
            <a:off x="7543800" y="355600"/>
            <a:ext cx="1219200" cy="635000"/>
          </a:xfrm>
        </p:spPr>
        <p:txBody>
          <a:bodyPr/>
          <a:lstStyle/>
          <a:p>
            <a:endParaRPr lang="en-US" sz="1000" dirty="0">
              <a:solidFill>
                <a:schemeClr val="tx1"/>
              </a:solidFill>
            </a:endParaRPr>
          </a:p>
        </p:txBody>
      </p:sp>
      <p:graphicFrame>
        <p:nvGraphicFramePr>
          <p:cNvPr id="5" name="Content Placeholder 4">
            <a:extLst>
              <a:ext uri="{FF2B5EF4-FFF2-40B4-BE49-F238E27FC236}">
                <a16:creationId xmlns:a16="http://schemas.microsoft.com/office/drawing/2014/main" id="{2924AF91-2813-4158-96AB-F5EE5D20C3D0}"/>
              </a:ext>
            </a:extLst>
          </p:cNvPr>
          <p:cNvGraphicFramePr>
            <a:graphicFrameLocks noGrp="1"/>
          </p:cNvGraphicFramePr>
          <p:nvPr>
            <p:ph idx="1"/>
            <p:extLst>
              <p:ext uri="{D42A27DB-BD31-4B8C-83A1-F6EECF244321}">
                <p14:modId xmlns:p14="http://schemas.microsoft.com/office/powerpoint/2010/main" val="3928286298"/>
              </p:ext>
            </p:extLst>
          </p:nvPr>
        </p:nvGraphicFramePr>
        <p:xfrm>
          <a:off x="381000" y="476059"/>
          <a:ext cx="8382000" cy="926211"/>
        </p:xfrm>
        <a:graphic>
          <a:graphicData uri="http://schemas.openxmlformats.org/drawingml/2006/table">
            <a:tbl>
              <a:tblPr firstRow="1" firstCol="1" bandRow="1">
                <a:tableStyleId>{5C22544A-7EE6-4342-B048-85BDC9FD1C3A}</a:tableStyleId>
              </a:tblPr>
              <a:tblGrid>
                <a:gridCol w="1670922">
                  <a:extLst>
                    <a:ext uri="{9D8B030D-6E8A-4147-A177-3AD203B41FA5}">
                      <a16:colId xmlns:a16="http://schemas.microsoft.com/office/drawing/2014/main" val="3480905536"/>
                    </a:ext>
                  </a:extLst>
                </a:gridCol>
                <a:gridCol w="2977278">
                  <a:extLst>
                    <a:ext uri="{9D8B030D-6E8A-4147-A177-3AD203B41FA5}">
                      <a16:colId xmlns:a16="http://schemas.microsoft.com/office/drawing/2014/main" val="2860097732"/>
                    </a:ext>
                  </a:extLst>
                </a:gridCol>
                <a:gridCol w="3733800">
                  <a:extLst>
                    <a:ext uri="{9D8B030D-6E8A-4147-A177-3AD203B41FA5}">
                      <a16:colId xmlns:a16="http://schemas.microsoft.com/office/drawing/2014/main" val="4181107440"/>
                    </a:ext>
                  </a:extLst>
                </a:gridCol>
              </a:tblGrid>
              <a:tr h="743141">
                <a:tc>
                  <a:txBody>
                    <a:bodyPr/>
                    <a:lstStyle/>
                    <a:p>
                      <a:pPr marL="0" marR="0" algn="ctr">
                        <a:lnSpc>
                          <a:spcPct val="115000"/>
                        </a:lnSpc>
                        <a:spcBef>
                          <a:spcPts val="0"/>
                        </a:spcBef>
                        <a:spcAft>
                          <a:spcPts val="0"/>
                        </a:spcAft>
                      </a:pPr>
                      <a:r>
                        <a:rPr lang="en-US" sz="1800" dirty="0">
                          <a:effectLst/>
                        </a:rPr>
                        <a:t>Program</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Activities</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Proposed Allocation of Funds estimate based on amount received in 2020</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98526439"/>
                  </a:ext>
                </a:extLst>
              </a:tr>
            </a:tbl>
          </a:graphicData>
        </a:graphic>
      </p:graphicFrame>
      <p:graphicFrame>
        <p:nvGraphicFramePr>
          <p:cNvPr id="7" name="Table 6">
            <a:extLst>
              <a:ext uri="{FF2B5EF4-FFF2-40B4-BE49-F238E27FC236}">
                <a16:creationId xmlns:a16="http://schemas.microsoft.com/office/drawing/2014/main" id="{F317F505-5917-4B0C-9781-552EE2ABB1A6}"/>
              </a:ext>
            </a:extLst>
          </p:cNvPr>
          <p:cNvGraphicFramePr>
            <a:graphicFrameLocks noGrp="1"/>
          </p:cNvGraphicFramePr>
          <p:nvPr>
            <p:extLst>
              <p:ext uri="{D42A27DB-BD31-4B8C-83A1-F6EECF244321}">
                <p14:modId xmlns:p14="http://schemas.microsoft.com/office/powerpoint/2010/main" val="1148094473"/>
              </p:ext>
            </p:extLst>
          </p:nvPr>
        </p:nvGraphicFramePr>
        <p:xfrm>
          <a:off x="381000" y="1402270"/>
          <a:ext cx="8382000" cy="4416935"/>
        </p:xfrm>
        <a:graphic>
          <a:graphicData uri="http://schemas.openxmlformats.org/drawingml/2006/table">
            <a:tbl>
              <a:tblPr firstRow="1" firstCol="1" bandRow="1">
                <a:tableStyleId>{5C22544A-7EE6-4342-B048-85BDC9FD1C3A}</a:tableStyleId>
              </a:tblPr>
              <a:tblGrid>
                <a:gridCol w="1670922">
                  <a:extLst>
                    <a:ext uri="{9D8B030D-6E8A-4147-A177-3AD203B41FA5}">
                      <a16:colId xmlns:a16="http://schemas.microsoft.com/office/drawing/2014/main" val="809537342"/>
                    </a:ext>
                  </a:extLst>
                </a:gridCol>
                <a:gridCol w="2963831">
                  <a:extLst>
                    <a:ext uri="{9D8B030D-6E8A-4147-A177-3AD203B41FA5}">
                      <a16:colId xmlns:a16="http://schemas.microsoft.com/office/drawing/2014/main" val="795814976"/>
                    </a:ext>
                  </a:extLst>
                </a:gridCol>
                <a:gridCol w="3747247">
                  <a:extLst>
                    <a:ext uri="{9D8B030D-6E8A-4147-A177-3AD203B41FA5}">
                      <a16:colId xmlns:a16="http://schemas.microsoft.com/office/drawing/2014/main" val="153071012"/>
                    </a:ext>
                  </a:extLst>
                </a:gridCol>
              </a:tblGrid>
              <a:tr h="1132367">
                <a:tc>
                  <a:txBody>
                    <a:bodyPr/>
                    <a:lstStyle/>
                    <a:p>
                      <a:pPr marL="0" marR="0" algn="ctr">
                        <a:lnSpc>
                          <a:spcPct val="115000"/>
                        </a:lnSpc>
                        <a:spcBef>
                          <a:spcPts val="0"/>
                        </a:spcBef>
                        <a:spcAft>
                          <a:spcPts val="0"/>
                        </a:spcAft>
                      </a:pPr>
                      <a:r>
                        <a:rPr lang="en-US" sz="2000" dirty="0">
                          <a:effectLst/>
                        </a:rPr>
                        <a:t>HOPWA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Substantial Rehab/New Construction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000" dirty="0">
                          <a:effectLst/>
                        </a:rPr>
                        <a:t>$500,000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258292961"/>
                  </a:ext>
                </a:extLst>
              </a:tr>
              <a:tr h="547428">
                <a:tc>
                  <a:txBody>
                    <a:bodyPr/>
                    <a:lstStyle/>
                    <a:p>
                      <a:pPr marL="0" marR="0" algn="ctr">
                        <a:lnSpc>
                          <a:spcPct val="115000"/>
                        </a:lnSpc>
                        <a:spcBef>
                          <a:spcPts val="0"/>
                        </a:spcBef>
                        <a:spcAft>
                          <a:spcPts val="0"/>
                        </a:spcAft>
                      </a:pPr>
                      <a:r>
                        <a:rPr lang="en-US" sz="1000" dirty="0">
                          <a:effectLst/>
                        </a:rPr>
                        <a:t> </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dirty="0">
                          <a:effectLst/>
                        </a:rPr>
                        <a:t>Services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000" dirty="0">
                          <a:effectLst/>
                        </a:rPr>
                        <a:t>$1,171,519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15007768"/>
                  </a:ext>
                </a:extLst>
              </a:tr>
              <a:tr h="547428">
                <a:tc>
                  <a:txBody>
                    <a:bodyPr/>
                    <a:lstStyle/>
                    <a:p>
                      <a:pPr marL="0" marR="0" algn="ctr">
                        <a:lnSpc>
                          <a:spcPct val="115000"/>
                        </a:lnSpc>
                        <a:spcBef>
                          <a:spcPts val="0"/>
                        </a:spcBef>
                        <a:spcAft>
                          <a:spcPts val="0"/>
                        </a:spcAft>
                      </a:pPr>
                      <a:r>
                        <a:rPr lang="en-US" sz="2000" dirty="0">
                          <a:effectLst/>
                        </a:rPr>
                        <a:t>TOTAL HOPWA</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000" dirty="0">
                          <a:effectLst/>
                        </a:rPr>
                        <a:t>$1,671,519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1560920"/>
                  </a:ext>
                </a:extLst>
              </a:tr>
              <a:tr h="547428">
                <a:tc>
                  <a:txBody>
                    <a:bodyPr/>
                    <a:lstStyle/>
                    <a:p>
                      <a:pPr marL="0" marR="0" algn="ctr">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16183291"/>
                  </a:ext>
                </a:extLst>
              </a:tr>
              <a:tr h="547428">
                <a:tc>
                  <a:txBody>
                    <a:bodyPr/>
                    <a:lstStyle/>
                    <a:p>
                      <a:pPr marL="0" marR="0" algn="ctr">
                        <a:lnSpc>
                          <a:spcPct val="115000"/>
                        </a:lnSpc>
                        <a:spcBef>
                          <a:spcPts val="0"/>
                        </a:spcBef>
                        <a:spcAft>
                          <a:spcPts val="0"/>
                        </a:spcAft>
                      </a:pPr>
                      <a:r>
                        <a:rPr lang="en-US" sz="2000" dirty="0">
                          <a:effectLst/>
                        </a:rPr>
                        <a:t>HTF</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1800" dirty="0">
                          <a:effectLst/>
                        </a:rPr>
                        <a:t>Construction/Rehabilitation</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000" dirty="0">
                          <a:effectLst/>
                        </a:rPr>
                        <a:t>$2,700,000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40302945"/>
                  </a:ext>
                </a:extLst>
              </a:tr>
              <a:tr h="547428">
                <a:tc>
                  <a:txBody>
                    <a:bodyPr/>
                    <a:lstStyle/>
                    <a:p>
                      <a:pPr marL="0" marR="0" algn="ctr">
                        <a:lnSpc>
                          <a:spcPct val="115000"/>
                        </a:lnSpc>
                        <a:spcBef>
                          <a:spcPts val="0"/>
                        </a:spcBef>
                        <a:spcAft>
                          <a:spcPts val="0"/>
                        </a:spcAft>
                      </a:pPr>
                      <a:r>
                        <a:rPr lang="en-US" sz="2000" dirty="0">
                          <a:effectLst/>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15000"/>
                        </a:lnSpc>
                        <a:spcBef>
                          <a:spcPts val="0"/>
                        </a:spcBef>
                        <a:spcAft>
                          <a:spcPts val="0"/>
                        </a:spcAft>
                      </a:pPr>
                      <a:r>
                        <a:rPr lang="en-US" sz="2000">
                          <a:effectLst/>
                        </a:rPr>
                        <a:t>Admin</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000" dirty="0">
                          <a:effectLst/>
                        </a:rPr>
                        <a:t>$300,000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3401572"/>
                  </a:ext>
                </a:extLst>
              </a:tr>
              <a:tr h="547428">
                <a:tc>
                  <a:txBody>
                    <a:bodyPr/>
                    <a:lstStyle/>
                    <a:p>
                      <a:pPr marL="0" marR="0">
                        <a:lnSpc>
                          <a:spcPct val="115000"/>
                        </a:lnSpc>
                        <a:spcBef>
                          <a:spcPts val="0"/>
                        </a:spcBef>
                        <a:spcAft>
                          <a:spcPts val="0"/>
                        </a:spcAft>
                      </a:pPr>
                      <a:r>
                        <a:rPr lang="en-US" sz="2000" dirty="0">
                          <a:effectLst/>
                        </a:rPr>
                        <a:t>TOTAL HTF</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a:effectLst/>
                        </a:rPr>
                        <a:t> </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r">
                        <a:lnSpc>
                          <a:spcPct val="115000"/>
                        </a:lnSpc>
                        <a:spcBef>
                          <a:spcPts val="0"/>
                        </a:spcBef>
                        <a:spcAft>
                          <a:spcPts val="0"/>
                        </a:spcAft>
                      </a:pPr>
                      <a:r>
                        <a:rPr lang="en-US" sz="2000" dirty="0">
                          <a:effectLst/>
                        </a:rPr>
                        <a:t>   $3,000,000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03358013"/>
                  </a:ext>
                </a:extLst>
              </a:tr>
            </a:tbl>
          </a:graphicData>
        </a:graphic>
      </p:graphicFrame>
    </p:spTree>
    <p:extLst>
      <p:ext uri="{BB962C8B-B14F-4D97-AF65-F5344CB8AC3E}">
        <p14:creationId xmlns:p14="http://schemas.microsoft.com/office/powerpoint/2010/main" val="9024940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endParaRPr lang="en-US" dirty="0"/>
          </a:p>
        </p:txBody>
      </p:sp>
      <p:sp>
        <p:nvSpPr>
          <p:cNvPr id="5" name="Title 2"/>
          <p:cNvSpPr txBox="1">
            <a:spLocks/>
          </p:cNvSpPr>
          <p:nvPr/>
        </p:nvSpPr>
        <p:spPr>
          <a:xfrm>
            <a:off x="533400" y="508000"/>
            <a:ext cx="8382000" cy="10541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r>
              <a:rPr lang="en-US" sz="4000" b="1" dirty="0">
                <a:solidFill>
                  <a:schemeClr val="accent1"/>
                </a:solidFill>
              </a:rPr>
              <a:t>Public comments</a:t>
            </a:r>
            <a:endParaRPr lang="en-US" sz="4000" dirty="0"/>
          </a:p>
        </p:txBody>
      </p:sp>
      <p:graphicFrame>
        <p:nvGraphicFramePr>
          <p:cNvPr id="10" name="Content Placeholder 3"/>
          <p:cNvGraphicFramePr>
            <a:graphicFrameLocks noGrp="1"/>
          </p:cNvGraphicFramePr>
          <p:nvPr>
            <p:ph idx="1"/>
            <p:extLst>
              <p:ext uri="{D42A27DB-BD31-4B8C-83A1-F6EECF244321}">
                <p14:modId xmlns:p14="http://schemas.microsoft.com/office/powerpoint/2010/main" val="192640886"/>
              </p:ext>
            </p:extLst>
          </p:nvPr>
        </p:nvGraphicFramePr>
        <p:xfrm>
          <a:off x="381000" y="1719263"/>
          <a:ext cx="8407400" cy="368141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9158" name="Picture 4"/>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239000" y="5553075"/>
            <a:ext cx="1658938"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fontAlgn="auto" hangingPunct="1">
              <a:spcAft>
                <a:spcPts val="0"/>
              </a:spcAft>
              <a:defRPr/>
            </a:pPr>
            <a:endParaRPr lang="en-US" dirty="0"/>
          </a:p>
        </p:txBody>
      </p:sp>
      <p:sp>
        <p:nvSpPr>
          <p:cNvPr id="5" name="Title 2"/>
          <p:cNvSpPr txBox="1">
            <a:spLocks/>
          </p:cNvSpPr>
          <p:nvPr/>
        </p:nvSpPr>
        <p:spPr>
          <a:xfrm>
            <a:off x="533400" y="508000"/>
            <a:ext cx="8382000" cy="10541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all" spc="200" normalizeH="0" baseline="0" noProof="0" dirty="0">
                <a:ln>
                  <a:noFill/>
                </a:ln>
                <a:solidFill>
                  <a:srgbClr val="008A43"/>
                </a:solidFill>
                <a:effectLst/>
                <a:uLnTx/>
                <a:uFillTx/>
                <a:latin typeface="Franklin Gothic Medium"/>
                <a:ea typeface="+mj-ea"/>
                <a:cs typeface="+mj-cs"/>
              </a:rPr>
              <a:t>Application period</a:t>
            </a:r>
            <a:endParaRPr kumimoji="0" lang="en-US" sz="4000" b="0" i="0" u="none" strike="noStrike" kern="1200" cap="all" spc="200" normalizeH="0" baseline="0" noProof="0" dirty="0">
              <a:ln>
                <a:noFill/>
              </a:ln>
              <a:solidFill>
                <a:prstClr val="white"/>
              </a:solidFill>
              <a:effectLst/>
              <a:uLnTx/>
              <a:uFillTx/>
              <a:latin typeface="Franklin Gothic Medium"/>
              <a:ea typeface="+mj-ea"/>
              <a:cs typeface="+mj-cs"/>
            </a:endParaRPr>
          </a:p>
        </p:txBody>
      </p:sp>
      <p:pic>
        <p:nvPicPr>
          <p:cNvPr id="49158"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7239000" y="5553075"/>
            <a:ext cx="1658938" cy="1104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Content Placeholder 3">
            <a:extLst>
              <a:ext uri="{FF2B5EF4-FFF2-40B4-BE49-F238E27FC236}">
                <a16:creationId xmlns:a16="http://schemas.microsoft.com/office/drawing/2014/main" id="{4600D5A3-B6E9-4843-9BA5-01A3E725B409}"/>
              </a:ext>
            </a:extLst>
          </p:cNvPr>
          <p:cNvSpPr>
            <a:spLocks noGrp="1"/>
          </p:cNvSpPr>
          <p:nvPr>
            <p:ph idx="1"/>
          </p:nvPr>
        </p:nvSpPr>
        <p:spPr/>
        <p:txBody>
          <a:bodyPr/>
          <a:lstStyle/>
          <a:p>
            <a:endParaRPr lang="en-US" dirty="0">
              <a:solidFill>
                <a:schemeClr val="tx1"/>
              </a:solidFill>
            </a:endParaRPr>
          </a:p>
          <a:p>
            <a:r>
              <a:rPr lang="en-US" dirty="0">
                <a:solidFill>
                  <a:schemeClr val="tx1"/>
                </a:solidFill>
              </a:rPr>
              <a:t>ESG – May 21-June 11</a:t>
            </a:r>
          </a:p>
          <a:p>
            <a:r>
              <a:rPr lang="en-US" dirty="0">
                <a:solidFill>
                  <a:schemeClr val="tx1"/>
                </a:solidFill>
              </a:rPr>
              <a:t>HOME Homeowner Rehabilitation – July 5-8</a:t>
            </a:r>
          </a:p>
          <a:p>
            <a:r>
              <a:rPr lang="en-US" dirty="0">
                <a:solidFill>
                  <a:schemeClr val="tx1"/>
                </a:solidFill>
              </a:rPr>
              <a:t>HOPWA – June 11</a:t>
            </a:r>
          </a:p>
          <a:p>
            <a:r>
              <a:rPr lang="en-US" dirty="0">
                <a:solidFill>
                  <a:schemeClr val="tx1"/>
                </a:solidFill>
              </a:rPr>
              <a:t>HOME/HTF/CHDO Rental – May 17-June 25</a:t>
            </a:r>
          </a:p>
          <a:p>
            <a:r>
              <a:rPr lang="en-US">
                <a:solidFill>
                  <a:schemeClr val="tx1"/>
                </a:solidFill>
              </a:rPr>
              <a:t>CHDO </a:t>
            </a:r>
            <a:r>
              <a:rPr lang="en-US" dirty="0">
                <a:solidFill>
                  <a:schemeClr val="tx1"/>
                </a:solidFill>
              </a:rPr>
              <a:t>Owner – Applications accepted after June 1 until available funds are committed</a:t>
            </a:r>
          </a:p>
          <a:p>
            <a:endParaRPr lang="en-US" dirty="0">
              <a:solidFill>
                <a:schemeClr val="tx1"/>
              </a:solidFill>
            </a:endParaRPr>
          </a:p>
        </p:txBody>
      </p:sp>
    </p:spTree>
    <p:extLst>
      <p:ext uri="{BB962C8B-B14F-4D97-AF65-F5344CB8AC3E}">
        <p14:creationId xmlns:p14="http://schemas.microsoft.com/office/powerpoint/2010/main" val="235225004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1409700"/>
            <a:ext cx="8858250" cy="4305301"/>
          </a:xfrm>
        </p:spPr>
        <p:txBody>
          <a:bodyPr>
            <a:normAutofit/>
          </a:bodyPr>
          <a:lstStyle/>
          <a:p>
            <a:pPr marL="45720" indent="0" eaLnBrk="1" fontAlgn="auto" hangingPunct="1">
              <a:lnSpc>
                <a:spcPct val="150000"/>
              </a:lnSpc>
              <a:spcAft>
                <a:spcPts val="0"/>
              </a:spcAft>
              <a:buFont typeface="Wingdings 2" panose="05020102010507070707" pitchFamily="18" charset="2"/>
              <a:buNone/>
              <a:defRPr/>
            </a:pPr>
            <a:r>
              <a:rPr lang="en-US" sz="3200" dirty="0">
                <a:solidFill>
                  <a:srgbClr val="263746"/>
                </a:solidFill>
                <a:latin typeface="Franklin Gothic Demi Cond" panose="020B0706030402020204" pitchFamily="34" charset="0"/>
              </a:rPr>
              <a:t>								</a:t>
            </a:r>
          </a:p>
          <a:p>
            <a:pPr marL="45720" indent="0" eaLnBrk="1" fontAlgn="auto" hangingPunct="1">
              <a:lnSpc>
                <a:spcPct val="150000"/>
              </a:lnSpc>
              <a:spcAft>
                <a:spcPts val="0"/>
              </a:spcAft>
              <a:buFont typeface="Wingdings 2" panose="05020102010507070707" pitchFamily="18" charset="2"/>
              <a:buNone/>
              <a:defRPr/>
            </a:pPr>
            <a:endParaRPr lang="en-US" sz="2800" dirty="0">
              <a:solidFill>
                <a:srgbClr val="263746"/>
              </a:solidFill>
              <a:latin typeface="Franklin Gothic Demi Cond" panose="020B0706030402020204" pitchFamily="34" charset="0"/>
            </a:endParaRPr>
          </a:p>
          <a:p>
            <a:pPr marL="45720" indent="0" eaLnBrk="1" fontAlgn="auto" hangingPunct="1">
              <a:lnSpc>
                <a:spcPct val="150000"/>
              </a:lnSpc>
              <a:spcAft>
                <a:spcPts val="0"/>
              </a:spcAft>
              <a:buFont typeface="Wingdings 2" panose="05020102010507070707" pitchFamily="18" charset="2"/>
              <a:buNone/>
              <a:defRPr/>
            </a:pPr>
            <a:r>
              <a:rPr lang="en-US" sz="2400" dirty="0">
                <a:solidFill>
                  <a:srgbClr val="263746"/>
                </a:solidFill>
                <a:latin typeface="Franklin Gothic Demi Cond" panose="020B0706030402020204" pitchFamily="34" charset="0"/>
              </a:rPr>
              <a:t>David Hancock- (601) 718-4620 </a:t>
            </a:r>
          </a:p>
          <a:p>
            <a:pPr marL="45720" indent="0" eaLnBrk="1" fontAlgn="auto" hangingPunct="1">
              <a:lnSpc>
                <a:spcPct val="150000"/>
              </a:lnSpc>
              <a:spcAft>
                <a:spcPts val="0"/>
              </a:spcAft>
              <a:buFont typeface="Wingdings 2" panose="05020102010507070707" pitchFamily="18" charset="2"/>
              <a:buNone/>
              <a:defRPr/>
            </a:pPr>
            <a:r>
              <a:rPr lang="en-US" sz="2400" dirty="0">
                <a:solidFill>
                  <a:srgbClr val="263746"/>
                </a:solidFill>
                <a:latin typeface="Franklin Gothic Demi Cond" panose="020B0706030402020204" pitchFamily="34" charset="0"/>
              </a:rPr>
              <a:t>Tamara Stewart -ESG/HOPWA - (601) 718-4654</a:t>
            </a:r>
          </a:p>
          <a:p>
            <a:pPr marL="45720" indent="0" eaLnBrk="1" fontAlgn="auto" hangingPunct="1">
              <a:lnSpc>
                <a:spcPct val="150000"/>
              </a:lnSpc>
              <a:spcAft>
                <a:spcPts val="0"/>
              </a:spcAft>
              <a:buFont typeface="Wingdings 2" panose="05020102010507070707" pitchFamily="18" charset="2"/>
              <a:buNone/>
              <a:defRPr/>
            </a:pPr>
            <a:r>
              <a:rPr lang="en-US" sz="2400" dirty="0">
                <a:solidFill>
                  <a:srgbClr val="263746"/>
                </a:solidFill>
                <a:latin typeface="Franklin Gothic Demi Cond" panose="020B0706030402020204" pitchFamily="34" charset="0"/>
              </a:rPr>
              <a:t>Lillie Naylor-HOME/HTF/Fair Housing- (601) 718-4658</a:t>
            </a:r>
          </a:p>
          <a:p>
            <a:pPr marL="45720" indent="0" eaLnBrk="1" fontAlgn="auto" hangingPunct="1">
              <a:lnSpc>
                <a:spcPct val="150000"/>
              </a:lnSpc>
              <a:spcAft>
                <a:spcPts val="0"/>
              </a:spcAft>
              <a:buFont typeface="Wingdings 2" panose="05020102010507070707" pitchFamily="18" charset="2"/>
              <a:buNone/>
              <a:defRPr/>
            </a:pPr>
            <a:r>
              <a:rPr lang="en-US" sz="2400" dirty="0">
                <a:solidFill>
                  <a:srgbClr val="263746"/>
                </a:solidFill>
                <a:latin typeface="Franklin Gothic Demi Cond" panose="020B0706030402020204" pitchFamily="34" charset="0"/>
              </a:rPr>
              <a:t>Dr. Ben Mokry- (601) 718-4611</a:t>
            </a:r>
          </a:p>
          <a:p>
            <a:pPr marL="45720" indent="0" eaLnBrk="1" fontAlgn="auto" hangingPunct="1">
              <a:lnSpc>
                <a:spcPct val="150000"/>
              </a:lnSpc>
              <a:spcAft>
                <a:spcPts val="0"/>
              </a:spcAft>
              <a:buFont typeface="Wingdings 2" panose="05020102010507070707" pitchFamily="18" charset="2"/>
              <a:buNone/>
              <a:defRPr/>
            </a:pPr>
            <a:endParaRPr lang="en-US" sz="2400" dirty="0">
              <a:solidFill>
                <a:srgbClr val="263746"/>
              </a:solidFill>
              <a:latin typeface="Franklin Gothic Demi Cond" panose="020B0706030402020204" pitchFamily="34" charset="0"/>
            </a:endParaRPr>
          </a:p>
          <a:p>
            <a:pPr marL="45720" indent="0" eaLnBrk="1" fontAlgn="auto" hangingPunct="1">
              <a:spcAft>
                <a:spcPts val="0"/>
              </a:spcAft>
              <a:buFont typeface="Wingdings 2" panose="05020102010507070707" pitchFamily="18" charset="2"/>
              <a:buNone/>
              <a:defRPr/>
            </a:pPr>
            <a:endParaRPr lang="en-US" dirty="0"/>
          </a:p>
        </p:txBody>
      </p:sp>
      <p:sp>
        <p:nvSpPr>
          <p:cNvPr id="3" name="Title 2"/>
          <p:cNvSpPr>
            <a:spLocks noGrp="1"/>
          </p:cNvSpPr>
          <p:nvPr>
            <p:ph type="title"/>
          </p:nvPr>
        </p:nvSpPr>
        <p:spPr>
          <a:xfrm>
            <a:off x="147917" y="431800"/>
            <a:ext cx="8382000" cy="1054100"/>
          </a:xfrm>
        </p:spPr>
        <p:txBody>
          <a:bodyPr/>
          <a:lstStyle/>
          <a:p>
            <a:pPr eaLnBrk="1" fontAlgn="auto" hangingPunct="1">
              <a:spcAft>
                <a:spcPts val="0"/>
              </a:spcAft>
              <a:defRPr/>
            </a:pPr>
            <a:endParaRPr lang="en-US" dirty="0"/>
          </a:p>
        </p:txBody>
      </p:sp>
      <p:sp>
        <p:nvSpPr>
          <p:cNvPr id="8" name="Title 2"/>
          <p:cNvSpPr txBox="1">
            <a:spLocks/>
          </p:cNvSpPr>
          <p:nvPr/>
        </p:nvSpPr>
        <p:spPr>
          <a:xfrm>
            <a:off x="533400" y="508000"/>
            <a:ext cx="8382000" cy="10541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r>
              <a:rPr lang="en-US" sz="4000" b="1" dirty="0">
                <a:solidFill>
                  <a:schemeClr val="accent1"/>
                </a:solidFill>
              </a:rPr>
              <a:t>Contact information</a:t>
            </a:r>
            <a:endParaRPr lang="en-US" sz="4000" dirty="0"/>
          </a:p>
        </p:txBody>
      </p:sp>
      <p:pic>
        <p:nvPicPr>
          <p:cNvPr id="52230" name="Picture 4"/>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13370" y="5853113"/>
            <a:ext cx="1097280" cy="7315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1" name="Picture 17"/>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 y="1581150"/>
            <a:ext cx="1563688"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2" name="Picture 18"/>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752600" y="1581150"/>
            <a:ext cx="1757363"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3" name="Picture 1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1581150"/>
            <a:ext cx="1754188"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4" name="Picture 14"/>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5410200" y="1581150"/>
            <a:ext cx="1754188"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2235" name="Picture 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246938" y="1581150"/>
            <a:ext cx="1763712"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02" name="Picture 17"/>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581150"/>
            <a:ext cx="1563688"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Content Placeholder 1"/>
          <p:cNvSpPr>
            <a:spLocks noGrp="1"/>
          </p:cNvSpPr>
          <p:nvPr>
            <p:ph idx="1"/>
          </p:nvPr>
        </p:nvSpPr>
        <p:spPr>
          <a:xfrm>
            <a:off x="381000" y="3048000"/>
            <a:ext cx="8407400" cy="3078163"/>
          </a:xfrm>
        </p:spPr>
        <p:txBody>
          <a:bodyPr>
            <a:normAutofit fontScale="92500" lnSpcReduction="20000"/>
          </a:bodyPr>
          <a:lstStyle/>
          <a:p>
            <a:pPr marL="45720" indent="0" algn="ctr" eaLnBrk="1" fontAlgn="auto" hangingPunct="1">
              <a:lnSpc>
                <a:spcPct val="150000"/>
              </a:lnSpc>
              <a:spcAft>
                <a:spcPts val="0"/>
              </a:spcAft>
              <a:buFont typeface="Wingdings 2" panose="05020102010507070707" pitchFamily="18" charset="2"/>
              <a:buNone/>
              <a:defRPr/>
            </a:pPr>
            <a:r>
              <a:rPr lang="en-US" sz="2800" dirty="0">
                <a:solidFill>
                  <a:srgbClr val="263746"/>
                </a:solidFill>
                <a:latin typeface="Franklin Gothic Demi" panose="020B0703020102020204" pitchFamily="34" charset="0"/>
              </a:rPr>
              <a:t>Mississippi Home Corporation</a:t>
            </a:r>
          </a:p>
          <a:p>
            <a:pPr marL="45720" indent="0" algn="ctr" eaLnBrk="1" fontAlgn="auto" hangingPunct="1">
              <a:lnSpc>
                <a:spcPct val="150000"/>
              </a:lnSpc>
              <a:spcAft>
                <a:spcPts val="0"/>
              </a:spcAft>
              <a:buFont typeface="Wingdings 2" panose="05020102010507070707" pitchFamily="18" charset="2"/>
              <a:buNone/>
              <a:defRPr/>
            </a:pPr>
            <a:r>
              <a:rPr lang="en-US" sz="2800" dirty="0">
                <a:solidFill>
                  <a:srgbClr val="263746"/>
                </a:solidFill>
                <a:latin typeface="Franklin Gothic Demi" panose="020B0703020102020204" pitchFamily="34" charset="0"/>
              </a:rPr>
              <a:t>735 Riverside Drive</a:t>
            </a:r>
          </a:p>
          <a:p>
            <a:pPr marL="45720" indent="0" algn="ctr" eaLnBrk="1" fontAlgn="auto" hangingPunct="1">
              <a:lnSpc>
                <a:spcPct val="150000"/>
              </a:lnSpc>
              <a:spcAft>
                <a:spcPts val="0"/>
              </a:spcAft>
              <a:buFont typeface="Wingdings 2" panose="05020102010507070707" pitchFamily="18" charset="2"/>
              <a:buNone/>
              <a:defRPr/>
            </a:pPr>
            <a:r>
              <a:rPr lang="en-US" sz="2800" dirty="0">
                <a:solidFill>
                  <a:srgbClr val="263746"/>
                </a:solidFill>
                <a:latin typeface="Franklin Gothic Demi" panose="020B0703020102020204" pitchFamily="34" charset="0"/>
              </a:rPr>
              <a:t>Jackson, MS 39202</a:t>
            </a:r>
          </a:p>
          <a:p>
            <a:pPr marL="45720" indent="0" algn="ctr" eaLnBrk="1" fontAlgn="auto" hangingPunct="1">
              <a:lnSpc>
                <a:spcPct val="150000"/>
              </a:lnSpc>
              <a:spcAft>
                <a:spcPts val="0"/>
              </a:spcAft>
              <a:buFont typeface="Wingdings 2" panose="05020102010507070707" pitchFamily="18" charset="2"/>
              <a:buNone/>
              <a:defRPr/>
            </a:pPr>
            <a:r>
              <a:rPr lang="en-US" sz="2800" dirty="0">
                <a:solidFill>
                  <a:srgbClr val="263746"/>
                </a:solidFill>
                <a:latin typeface="Franklin Gothic Demi" panose="020B0703020102020204" pitchFamily="34" charset="0"/>
              </a:rPr>
              <a:t>601-718-4642</a:t>
            </a:r>
          </a:p>
          <a:p>
            <a:pPr marL="45720" indent="0" algn="ctr" eaLnBrk="1" fontAlgn="auto" hangingPunct="1">
              <a:lnSpc>
                <a:spcPct val="150000"/>
              </a:lnSpc>
              <a:spcAft>
                <a:spcPts val="0"/>
              </a:spcAft>
              <a:buFont typeface="Wingdings 2" panose="05020102010507070707" pitchFamily="18" charset="2"/>
              <a:buNone/>
              <a:defRPr/>
            </a:pPr>
            <a:r>
              <a:rPr lang="en-US" sz="3200" dirty="0">
                <a:solidFill>
                  <a:srgbClr val="263746"/>
                </a:solidFill>
                <a:latin typeface="Franklin Gothic Demi" panose="020B0703020102020204" pitchFamily="34" charset="0"/>
                <a:hlinkClick r:id="rId4"/>
              </a:rPr>
              <a:t>www.mshomecorp.com</a:t>
            </a:r>
            <a:endParaRPr lang="en-US" sz="3200" dirty="0">
              <a:solidFill>
                <a:srgbClr val="263746"/>
              </a:solidFill>
              <a:latin typeface="Franklin Gothic Demi" panose="020B0703020102020204" pitchFamily="34" charset="0"/>
            </a:endParaRPr>
          </a:p>
          <a:p>
            <a:pPr marL="45720" indent="0" algn="ctr" eaLnBrk="1" fontAlgn="auto" hangingPunct="1">
              <a:lnSpc>
                <a:spcPct val="150000"/>
              </a:lnSpc>
              <a:spcAft>
                <a:spcPts val="0"/>
              </a:spcAft>
              <a:buFont typeface="Wingdings 2" panose="05020102010507070707" pitchFamily="18" charset="2"/>
              <a:buNone/>
              <a:defRPr/>
            </a:pPr>
            <a:endParaRPr lang="en-US" sz="3200" dirty="0">
              <a:solidFill>
                <a:srgbClr val="263746"/>
              </a:solidFill>
              <a:latin typeface="Franklin Gothic Demi Cond" panose="020B0706030402020204" pitchFamily="34" charset="0"/>
            </a:endParaRPr>
          </a:p>
          <a:p>
            <a:pPr marL="45720" indent="0" eaLnBrk="1" fontAlgn="auto" hangingPunct="1">
              <a:spcAft>
                <a:spcPts val="0"/>
              </a:spcAft>
              <a:buFont typeface="Wingdings 2" panose="05020102010507070707" pitchFamily="18" charset="2"/>
              <a:buNone/>
              <a:defRPr/>
            </a:pPr>
            <a:endParaRPr lang="en-US" dirty="0"/>
          </a:p>
        </p:txBody>
      </p:sp>
      <p:sp>
        <p:nvSpPr>
          <p:cNvPr id="3" name="Title 2"/>
          <p:cNvSpPr>
            <a:spLocks noGrp="1"/>
          </p:cNvSpPr>
          <p:nvPr>
            <p:ph type="title"/>
          </p:nvPr>
        </p:nvSpPr>
        <p:spPr/>
        <p:txBody>
          <a:bodyPr/>
          <a:lstStyle/>
          <a:p>
            <a:pPr eaLnBrk="1" fontAlgn="auto" hangingPunct="1">
              <a:spcAft>
                <a:spcPts val="0"/>
              </a:spcAft>
              <a:defRPr/>
            </a:pPr>
            <a:endParaRPr lang="en-US" dirty="0"/>
          </a:p>
        </p:txBody>
      </p:sp>
      <p:sp>
        <p:nvSpPr>
          <p:cNvPr id="7" name="Rectangle 6"/>
          <p:cNvSpPr/>
          <p:nvPr/>
        </p:nvSpPr>
        <p:spPr>
          <a:xfrm>
            <a:off x="381000" y="914400"/>
            <a:ext cx="1371600" cy="304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Title 2"/>
          <p:cNvSpPr txBox="1">
            <a:spLocks/>
          </p:cNvSpPr>
          <p:nvPr/>
        </p:nvSpPr>
        <p:spPr>
          <a:xfrm>
            <a:off x="533400" y="508000"/>
            <a:ext cx="8382000" cy="1054100"/>
          </a:xfrm>
          <a:prstGeom prst="rect">
            <a:avLst/>
          </a:prstGeom>
        </p:spPr>
        <p:txBody>
          <a:bodyPr anchor="ctr"/>
          <a:lst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a:lstStyle>
          <a:p>
            <a:pPr fontAlgn="auto">
              <a:spcAft>
                <a:spcPts val="0"/>
              </a:spcAft>
              <a:defRPr/>
            </a:pPr>
            <a:r>
              <a:rPr lang="en-US" sz="4000" b="1" dirty="0">
                <a:solidFill>
                  <a:schemeClr val="accent1"/>
                </a:solidFill>
              </a:rPr>
              <a:t>Contact information</a:t>
            </a:r>
            <a:endParaRPr lang="en-US" sz="4000" dirty="0"/>
          </a:p>
        </p:txBody>
      </p:sp>
      <p:pic>
        <p:nvPicPr>
          <p:cNvPr id="51207" name="Picture 14"/>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5410200" y="1581150"/>
            <a:ext cx="1754188"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8" name="Picture 15"/>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3581400" y="1581150"/>
            <a:ext cx="1754188"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09" name="Picture 18"/>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1752600" y="1581150"/>
            <a:ext cx="1757363"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10" name="Picture 6"/>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7246938" y="1581150"/>
            <a:ext cx="1763712" cy="1169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5562600"/>
            <a:ext cx="2209800" cy="1143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100" dirty="0"/>
          </a:p>
        </p:txBody>
      </p:sp>
      <p:pic>
        <p:nvPicPr>
          <p:cNvPr id="53251"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58750" y="609600"/>
            <a:ext cx="8832850" cy="57150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685800" y="381000"/>
            <a:ext cx="7459243" cy="5510934"/>
          </a:xfrm>
          <a:prstGeom prst="rect">
            <a:avLst/>
          </a:prstGeom>
        </p:spPr>
      </p:pic>
    </p:spTree>
    <p:extLst>
      <p:ext uri="{BB962C8B-B14F-4D97-AF65-F5344CB8AC3E}">
        <p14:creationId xmlns:p14="http://schemas.microsoft.com/office/powerpoint/2010/main" val="2927262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4" name="Rectangle 2"/>
          <p:cNvSpPr>
            <a:spLocks noChangeArrowheads="1"/>
          </p:cNvSpPr>
          <p:nvPr/>
        </p:nvSpPr>
        <p:spPr bwMode="auto">
          <a:xfrm>
            <a:off x="1314450" y="1600200"/>
            <a:ext cx="6686550" cy="434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fontAlgn="base">
              <a:spcBef>
                <a:spcPct val="20000"/>
              </a:spcBef>
              <a:spcAft>
                <a:spcPct val="0"/>
              </a:spcAft>
              <a:buClr>
                <a:srgbClr val="000099"/>
              </a:buClr>
              <a:buSzPct val="75000"/>
            </a:pPr>
            <a:r>
              <a:rPr lang="en-US" altLang="en-US" sz="3000" b="1" dirty="0">
                <a:solidFill>
                  <a:srgbClr val="A50021"/>
                </a:solidFill>
                <a:latin typeface="Arial" charset="0"/>
              </a:rPr>
              <a:t>Purpose of Public Review Meetings:</a:t>
            </a:r>
          </a:p>
          <a:p>
            <a:pPr algn="ctr" fontAlgn="base">
              <a:spcBef>
                <a:spcPct val="20000"/>
              </a:spcBef>
              <a:spcAft>
                <a:spcPct val="0"/>
              </a:spcAft>
              <a:buClr>
                <a:srgbClr val="000099"/>
              </a:buClr>
              <a:buSzPct val="75000"/>
            </a:pPr>
            <a:endParaRPr lang="en-US" altLang="en-US" sz="1500" b="1" dirty="0">
              <a:solidFill>
                <a:srgbClr val="A50021"/>
              </a:solidFill>
              <a:latin typeface="Arial" charset="0"/>
            </a:endParaRPr>
          </a:p>
          <a:p>
            <a:pPr algn="ctr" fontAlgn="base">
              <a:spcBef>
                <a:spcPct val="20000"/>
              </a:spcBef>
              <a:spcAft>
                <a:spcPct val="0"/>
              </a:spcAft>
              <a:buClr>
                <a:srgbClr val="000099"/>
              </a:buClr>
              <a:buSzPct val="75000"/>
            </a:pPr>
            <a:endParaRPr lang="en-US" altLang="en-US" sz="900" b="1" dirty="0">
              <a:solidFill>
                <a:srgbClr val="A50021"/>
              </a:solidFill>
              <a:latin typeface="Arial" pitchFamily="34" charset="0"/>
            </a:endParaRPr>
          </a:p>
          <a:p>
            <a:pPr marL="428625" indent="-428625" eaLnBrk="1" hangingPunct="1">
              <a:spcBef>
                <a:spcPct val="20000"/>
              </a:spcBef>
              <a:buClr>
                <a:srgbClr val="000099"/>
              </a:buClr>
              <a:buSzPct val="75000"/>
              <a:buFont typeface="Wingdings" panose="05000000000000000000" pitchFamily="2" charset="2"/>
              <a:buChar char="Ø"/>
            </a:pPr>
            <a:r>
              <a:rPr lang="en-US" altLang="en-US" sz="2100" b="1" dirty="0">
                <a:latin typeface="Arial" pitchFamily="34" charset="0"/>
              </a:rPr>
              <a:t>Gather public input on the Allocation of expected Federal Program Funding for 2021.</a:t>
            </a:r>
          </a:p>
          <a:p>
            <a:pPr marL="428625" indent="-428625" eaLnBrk="1" hangingPunct="1">
              <a:spcBef>
                <a:spcPct val="20000"/>
              </a:spcBef>
              <a:buClr>
                <a:srgbClr val="000099"/>
              </a:buClr>
              <a:buSzPct val="75000"/>
              <a:buFont typeface="Wingdings" panose="05000000000000000000" pitchFamily="2" charset="2"/>
              <a:buChar char="Ø"/>
            </a:pPr>
            <a:r>
              <a:rPr lang="en-US" altLang="en-US" sz="2100" b="1" dirty="0">
                <a:latin typeface="Arial" pitchFamily="34" charset="0"/>
              </a:rPr>
              <a:t>Gather public input on the production of housing units and services from 2020. </a:t>
            </a:r>
          </a:p>
          <a:p>
            <a:pPr marL="428625" indent="-428625" eaLnBrk="1" hangingPunct="1">
              <a:spcBef>
                <a:spcPct val="20000"/>
              </a:spcBef>
              <a:buClr>
                <a:srgbClr val="000099"/>
              </a:buClr>
              <a:buSzPct val="75000"/>
              <a:buFont typeface="Wingdings" panose="05000000000000000000" pitchFamily="2" charset="2"/>
              <a:buChar char="Ø"/>
            </a:pPr>
            <a:r>
              <a:rPr lang="en-US" altLang="en-US" sz="2100" b="1" dirty="0">
                <a:latin typeface="Arial" pitchFamily="34" charset="0"/>
              </a:rPr>
              <a:t>Explain how to provide written comments on actions proposed to be taken by MHC and MDA</a:t>
            </a:r>
          </a:p>
        </p:txBody>
      </p:sp>
    </p:spTree>
    <p:extLst>
      <p:ext uri="{BB962C8B-B14F-4D97-AF65-F5344CB8AC3E}">
        <p14:creationId xmlns:p14="http://schemas.microsoft.com/office/powerpoint/2010/main" val="1790301108"/>
      </p:ext>
    </p:extLst>
  </p:cSld>
  <p:clrMapOvr>
    <a:masterClrMapping/>
  </p:clrMapOvr>
  <p:transition>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4" name="Rectangle 2"/>
          <p:cNvSpPr>
            <a:spLocks noChangeArrowheads="1"/>
          </p:cNvSpPr>
          <p:nvPr/>
        </p:nvSpPr>
        <p:spPr bwMode="auto">
          <a:xfrm>
            <a:off x="1314450" y="1657350"/>
            <a:ext cx="6686550" cy="443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fontAlgn="base">
              <a:spcBef>
                <a:spcPct val="20000"/>
              </a:spcBef>
              <a:spcAft>
                <a:spcPct val="0"/>
              </a:spcAft>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MHC Federal Programs </a:t>
            </a:r>
          </a:p>
          <a:p>
            <a:pPr algn="ctr" fontAlgn="base">
              <a:spcBef>
                <a:spcPct val="20000"/>
              </a:spcBef>
              <a:spcAft>
                <a:spcPct val="0"/>
              </a:spcAft>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Process:</a:t>
            </a:r>
          </a:p>
          <a:p>
            <a:pPr marL="0" marR="0">
              <a:lnSpc>
                <a:spcPct val="115000"/>
              </a:lnSpc>
              <a:spcBef>
                <a:spcPts val="0"/>
              </a:spcBef>
              <a:spcAft>
                <a:spcPts val="0"/>
              </a:spcAft>
            </a:pP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The 2021 Annual Action Plan will be submitted to HUD by May 15, 2021.  One (1) public input meeting is scheduled to be held virtually statewide on Tuesday, April 6, 2021.</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15000"/>
              </a:lnSpc>
              <a:spcBef>
                <a:spcPts val="0"/>
              </a:spcBef>
              <a:spcAft>
                <a:spcPts val="1000"/>
              </a:spcAft>
            </a:pPr>
            <a:r>
              <a:rPr lang="en-US" sz="1800" dirty="0">
                <a:effectLst/>
                <a:latin typeface="Arial Narrow" panose="020B0606020202030204" pitchFamily="34" charset="0"/>
                <a:ea typeface="Calibri" panose="020F0502020204030204" pitchFamily="34" charset="0"/>
                <a:cs typeface="Arial" panose="020B0604020202020204" pitchFamily="34" charset="0"/>
              </a:rPr>
              <a:t>A public comment period will be held April 8, 2021 – May 10, 2021.  Comments received will be considered for incorporation in the Annual Action Plan by Mississippi Home Corporation (MHC) for HOME, ESG, HOPWA, and HTF programs and Mississippi Development Authority (MDA) for the Community Development Block Grant program (CDBG).</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ctr" fontAlgn="base">
              <a:spcBef>
                <a:spcPct val="20000"/>
              </a:spcBef>
              <a:spcAft>
                <a:spcPct val="0"/>
              </a:spcAft>
              <a:buClr>
                <a:srgbClr val="000099"/>
              </a:buClr>
              <a:buSzPct val="75000"/>
            </a:pPr>
            <a:endParaRPr lang="en-US" altLang="en-US" sz="3200" b="1" dirty="0">
              <a:solidFill>
                <a:srgbClr val="C00000"/>
              </a:solidFill>
              <a:latin typeface="Arial" panose="020B0604020202020204" pitchFamily="34" charset="0"/>
            </a:endParaRPr>
          </a:p>
        </p:txBody>
      </p:sp>
    </p:spTree>
    <p:extLst>
      <p:ext uri="{BB962C8B-B14F-4D97-AF65-F5344CB8AC3E}">
        <p14:creationId xmlns:p14="http://schemas.microsoft.com/office/powerpoint/2010/main" val="2702269670"/>
      </p:ext>
    </p:extLst>
  </p:cSld>
  <p:clrMapOvr>
    <a:masterClrMapping/>
  </p:clrMapOvr>
  <p:transition>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30723" name="Rectangle 4102"/>
          <p:cNvSpPr>
            <a:spLocks noChangeArrowheads="1"/>
          </p:cNvSpPr>
          <p:nvPr/>
        </p:nvSpPr>
        <p:spPr bwMode="auto">
          <a:xfrm>
            <a:off x="1143000" y="1600200"/>
            <a:ext cx="6858000" cy="514350"/>
          </a:xfrm>
          <a:prstGeom prst="rect">
            <a:avLst/>
          </a:prstGeom>
          <a:noFill/>
          <a:ln w="9525">
            <a:noFill/>
            <a:miter lim="800000"/>
            <a:headEnd/>
            <a:tailEnd/>
          </a:ln>
        </p:spPr>
        <p:txBody>
          <a:bodyPr/>
          <a:lstStyle/>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Activities</a:t>
            </a:r>
            <a:endParaRPr lang="en-US" sz="3200" b="1" dirty="0">
              <a:solidFill>
                <a:srgbClr val="C00000"/>
              </a:solidFill>
              <a:latin typeface="Arial" panose="020B0604020202020204" pitchFamily="34" charset="0"/>
            </a:endParaRPr>
          </a:p>
          <a:p>
            <a:pPr marL="342900" indent="-342900" algn="ctr" eaLnBrk="0" hangingPunct="0">
              <a:spcBef>
                <a:spcPct val="20000"/>
              </a:spcBef>
              <a:buClr>
                <a:srgbClr val="000099"/>
              </a:buClr>
              <a:buSzPct val="75000"/>
            </a:pPr>
            <a:endParaRPr lang="en-US" sz="1200" b="1" dirty="0">
              <a:effectLst/>
              <a:latin typeface="Arial" panose="020B0604020202020204" pitchFamily="34" charset="0"/>
              <a:ea typeface="Times New Roman" panose="02020603050405020304" pitchFamily="18" charset="0"/>
            </a:endParaRPr>
          </a:p>
          <a:p>
            <a:pPr marL="342900" indent="-342900" algn="ctr" eaLnBrk="0" hangingPunct="0">
              <a:spcBef>
                <a:spcPct val="20000"/>
              </a:spcBef>
              <a:buClr>
                <a:srgbClr val="000099"/>
              </a:buClr>
              <a:buSzPct val="75000"/>
            </a:pPr>
            <a:r>
              <a:rPr lang="en-US" sz="2000" b="1" dirty="0">
                <a:effectLst/>
                <a:latin typeface="Arial" panose="020B0604020202020204" pitchFamily="34" charset="0"/>
                <a:ea typeface="Times New Roman" panose="02020603050405020304" pitchFamily="18" charset="0"/>
              </a:rPr>
              <a:t>The following programs will be identified in the 2021 Annual Action Plan. </a:t>
            </a:r>
          </a:p>
          <a:p>
            <a:pPr marL="285750" indent="-285750" eaLnBrk="0" hangingPunct="0">
              <a:spcBef>
                <a:spcPct val="20000"/>
              </a:spcBef>
              <a:buClr>
                <a:srgbClr val="000099"/>
              </a:buClr>
              <a:buSzPct val="75000"/>
              <a:buFont typeface="Arial" panose="020B0604020202020204" pitchFamily="34" charset="0"/>
              <a:buChar char="•"/>
            </a:pP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285750" indent="-285750" eaLnBrk="0" hangingPunct="0">
              <a:spcBef>
                <a:spcPct val="20000"/>
              </a:spcBef>
              <a:buClr>
                <a:srgbClr val="000099"/>
              </a:buClr>
              <a:buSzPct val="75000"/>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Emergency Solutions Grant Program (ESG) </a:t>
            </a:r>
          </a:p>
          <a:p>
            <a:pPr marL="285750" indent="-285750" eaLnBrk="0" hangingPunct="0">
              <a:spcBef>
                <a:spcPct val="20000"/>
              </a:spcBef>
              <a:buClr>
                <a:srgbClr val="000099"/>
              </a:buClr>
              <a:buSzPct val="75000"/>
              <a:buFont typeface="Arial" panose="020B0604020202020204" pitchFamily="34" charset="0"/>
              <a:buChar char="•"/>
            </a:pPr>
            <a:r>
              <a:rPr lang="en-US" sz="1800" b="1" dirty="0">
                <a:effectLst/>
                <a:latin typeface="Arial Narrow" panose="020B0606020202030204" pitchFamily="34" charset="0"/>
                <a:ea typeface="Times New Roman" panose="02020603050405020304" pitchFamily="18" charset="0"/>
                <a:cs typeface="Arial" panose="020B0604020202020204" pitchFamily="34" charset="0"/>
              </a:rPr>
              <a:t>HOME Investment Partnerships Program (HOME)</a:t>
            </a:r>
            <a:r>
              <a:rPr lang="en-US" sz="1800" dirty="0">
                <a:effectLst/>
                <a:latin typeface="Arial Narrow" panose="020B0606020202030204" pitchFamily="34" charset="0"/>
                <a:ea typeface="Times New Roman" panose="02020603050405020304" pitchFamily="18" charset="0"/>
                <a:cs typeface="Arial" panose="020B0604020202020204" pitchFamily="34" charset="0"/>
              </a:rPr>
              <a:t> </a:t>
            </a:r>
            <a:endParaRPr lang="en-US" b="1" dirty="0">
              <a:solidFill>
                <a:srgbClr val="000000"/>
              </a:solidFill>
              <a:latin typeface="Arial Narrow" panose="020B0606020202030204" pitchFamily="34" charset="0"/>
              <a:ea typeface="Times New Roman" panose="02020603050405020304" pitchFamily="18" charset="0"/>
            </a:endParaRPr>
          </a:p>
          <a:p>
            <a:pPr marL="285750" indent="-285750" eaLnBrk="0" hangingPunct="0">
              <a:spcBef>
                <a:spcPct val="20000"/>
              </a:spcBef>
              <a:buClr>
                <a:srgbClr val="000099"/>
              </a:buClr>
              <a:buSzPct val="75000"/>
              <a:buFont typeface="Arial" panose="020B0604020202020204" pitchFamily="34" charset="0"/>
              <a:buChar char="•"/>
            </a:pPr>
            <a:r>
              <a:rPr lang="en-US" sz="1800" b="1" dirty="0">
                <a:effectLst/>
                <a:latin typeface="Arial Narrow" panose="020B0606020202030204" pitchFamily="34" charset="0"/>
                <a:ea typeface="Times New Roman" panose="02020603050405020304" pitchFamily="18" charset="0"/>
                <a:cs typeface="Arial" panose="020B0604020202020204" pitchFamily="34" charset="0"/>
              </a:rPr>
              <a:t>Homeowner Rehabilitation	</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285750" indent="-285750" eaLnBrk="0" hangingPunct="0">
              <a:spcBef>
                <a:spcPct val="20000"/>
              </a:spcBef>
              <a:buClr>
                <a:srgbClr val="000099"/>
              </a:buClr>
              <a:buSzPct val="75000"/>
              <a:buFont typeface="Arial" panose="020B0604020202020204" pitchFamily="34" charset="0"/>
              <a:buChar char="•"/>
            </a:pPr>
            <a:r>
              <a:rPr lang="en-US" sz="1800" b="1" dirty="0">
                <a:effectLst/>
                <a:latin typeface="Arial Narrow" panose="020B0606020202030204" pitchFamily="34" charset="0"/>
                <a:ea typeface="Times New Roman" panose="02020603050405020304" pitchFamily="18" charset="0"/>
                <a:cs typeface="Arial" panose="020B0604020202020204" pitchFamily="34" charset="0"/>
              </a:rPr>
              <a:t>Homeowner Rehabilitation Disaster</a:t>
            </a:r>
            <a:endParaRPr lang="en-US" b="1" dirty="0">
              <a:solidFill>
                <a:srgbClr val="000000"/>
              </a:solidFill>
              <a:latin typeface="Arial Narrow" panose="020B0606020202030204" pitchFamily="34" charset="0"/>
              <a:ea typeface="Times New Roman" panose="02020603050405020304" pitchFamily="18" charset="0"/>
            </a:endParaRPr>
          </a:p>
          <a:p>
            <a:pPr marL="285750" indent="-285750" eaLnBrk="0" hangingPunct="0">
              <a:spcBef>
                <a:spcPct val="20000"/>
              </a:spcBef>
              <a:buClr>
                <a:srgbClr val="000099"/>
              </a:buClr>
              <a:buSzPct val="75000"/>
              <a:buFont typeface="Arial" panose="020B0604020202020204" pitchFamily="34" charset="0"/>
              <a:buChar char="•"/>
            </a:pPr>
            <a:r>
              <a:rPr lang="en-US" sz="1800" b="1" dirty="0">
                <a:effectLst/>
                <a:latin typeface="Arial Narrow" panose="020B0606020202030204" pitchFamily="34" charset="0"/>
                <a:ea typeface="Times New Roman" panose="02020603050405020304" pitchFamily="18" charset="0"/>
                <a:cs typeface="Arial" panose="020B0604020202020204" pitchFamily="34" charset="0"/>
              </a:rPr>
              <a:t>Rental </a:t>
            </a: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a:p>
            <a:pPr marL="285750" indent="-285750" eaLnBrk="0" hangingPunct="0">
              <a:spcBef>
                <a:spcPct val="20000"/>
              </a:spcBef>
              <a:buClr>
                <a:srgbClr val="000099"/>
              </a:buClr>
              <a:buSzPct val="75000"/>
              <a:buFont typeface="Arial" panose="020B0604020202020204" pitchFamily="34" charset="0"/>
              <a:buChar char="•"/>
            </a:pPr>
            <a:r>
              <a:rPr lang="en-US" sz="1800" b="1" dirty="0">
                <a:effectLst/>
                <a:latin typeface="Arial Narrow" panose="020B0606020202030204" pitchFamily="34" charset="0"/>
                <a:ea typeface="Times New Roman" panose="02020603050405020304" pitchFamily="18" charset="0"/>
                <a:cs typeface="Arial" panose="020B0604020202020204" pitchFamily="34" charset="0"/>
              </a:rPr>
              <a:t>Home Buyer Assistance</a:t>
            </a:r>
            <a:endParaRPr lang="en-US" b="1" dirty="0">
              <a:solidFill>
                <a:srgbClr val="000000"/>
              </a:solidFill>
              <a:latin typeface="Arial Narrow" panose="020B0606020202030204" pitchFamily="34" charset="0"/>
              <a:ea typeface="Times New Roman" panose="02020603050405020304" pitchFamily="18" charset="0"/>
            </a:endParaRPr>
          </a:p>
          <a:p>
            <a:pPr marL="285750" indent="-285750" eaLnBrk="0" hangingPunct="0">
              <a:spcBef>
                <a:spcPct val="20000"/>
              </a:spcBef>
              <a:buClr>
                <a:srgbClr val="000099"/>
              </a:buClr>
              <a:buSzPct val="75000"/>
              <a:buFont typeface="Arial" panose="020B0604020202020204" pitchFamily="34" charset="0"/>
              <a:buChar char="•"/>
            </a:pPr>
            <a:r>
              <a:rPr lang="en-US" sz="1800" b="1" dirty="0">
                <a:effectLst/>
                <a:latin typeface="Arial Narrow" panose="020B0606020202030204" pitchFamily="34" charset="0"/>
                <a:ea typeface="Times New Roman" panose="02020603050405020304" pitchFamily="18" charset="0"/>
                <a:cs typeface="Arial" panose="020B0604020202020204" pitchFamily="34" charset="0"/>
              </a:rPr>
              <a:t>Community Housing Development Organization (CHDO)</a:t>
            </a:r>
          </a:p>
          <a:p>
            <a:pPr marL="285750" indent="-285750" eaLnBrk="0" hangingPunct="0">
              <a:spcBef>
                <a:spcPct val="20000"/>
              </a:spcBef>
              <a:buClr>
                <a:srgbClr val="000099"/>
              </a:buClr>
              <a:buSzPct val="75000"/>
              <a:buFont typeface="Arial" panose="020B0604020202020204" pitchFamily="34" charset="0"/>
              <a:buChar char="•"/>
            </a:pPr>
            <a:r>
              <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rPr>
              <a:t>Housing Opportunity for Persons with AIDS (HOPWA) </a:t>
            </a:r>
            <a:endParaRPr lang="en-US" b="1" dirty="0">
              <a:solidFill>
                <a:srgbClr val="000000"/>
              </a:solidFill>
              <a:latin typeface="Arial Narrow" panose="020B0606020202030204" pitchFamily="34" charset="0"/>
              <a:ea typeface="Times New Roman" panose="02020603050405020304" pitchFamily="18" charset="0"/>
            </a:endParaRPr>
          </a:p>
          <a:p>
            <a:pPr marL="285750" indent="-285750" eaLnBrk="0" hangingPunct="0">
              <a:spcBef>
                <a:spcPct val="20000"/>
              </a:spcBef>
              <a:buClr>
                <a:srgbClr val="000099"/>
              </a:buClr>
              <a:buSzPct val="75000"/>
              <a:buFont typeface="Arial" panose="020B0604020202020204" pitchFamily="34" charset="0"/>
              <a:buChar char="•"/>
            </a:pPr>
            <a:r>
              <a:rPr lang="en-US" sz="1800" b="1" dirty="0">
                <a:effectLst/>
                <a:latin typeface="Arial Narrow" panose="020B0606020202030204" pitchFamily="34" charset="0"/>
                <a:ea typeface="Times New Roman" panose="02020603050405020304" pitchFamily="18" charset="0"/>
                <a:cs typeface="Arial" panose="020B0604020202020204" pitchFamily="34" charset="0"/>
              </a:rPr>
              <a:t>National Housing Trust Fund (HTF)</a:t>
            </a:r>
            <a:endParaRPr lang="en-US" sz="2400" dirty="0">
              <a:effectLst/>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3452521956"/>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30723" name="Rectangle 4102"/>
          <p:cNvSpPr>
            <a:spLocks noChangeArrowheads="1"/>
          </p:cNvSpPr>
          <p:nvPr/>
        </p:nvSpPr>
        <p:spPr bwMode="auto">
          <a:xfrm>
            <a:off x="1143000" y="1600200"/>
            <a:ext cx="6858000" cy="990600"/>
          </a:xfrm>
          <a:prstGeom prst="rect">
            <a:avLst/>
          </a:prstGeom>
          <a:noFill/>
          <a:ln w="9525">
            <a:noFill/>
            <a:miter lim="800000"/>
            <a:headEnd/>
            <a:tailEnd/>
          </a:ln>
        </p:spPr>
        <p:txBody>
          <a:bodyPr/>
          <a:lstStyle/>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Emergency Solutions Grant Program (ESG) </a:t>
            </a:r>
          </a:p>
          <a:p>
            <a:pPr marL="285750" indent="-285750" eaLnBrk="0" hangingPunct="0">
              <a:spcBef>
                <a:spcPct val="20000"/>
              </a:spcBef>
              <a:buClr>
                <a:srgbClr val="000099"/>
              </a:buClr>
              <a:buSzPct val="75000"/>
              <a:buFont typeface="Arial" panose="020B0604020202020204" pitchFamily="34" charset="0"/>
              <a:buChar char="•"/>
            </a:pPr>
            <a:endParaRPr lang="en-US" sz="12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eaLnBrk="0" hangingPunct="0">
              <a:spcBef>
                <a:spcPct val="20000"/>
              </a:spcBef>
              <a:buClr>
                <a:srgbClr val="000099"/>
              </a:buClr>
              <a:buSzPct val="75000"/>
            </a:pPr>
            <a:r>
              <a:rPr lang="en-US" sz="20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ESG Program is designed to improve administrative efficiency and enhance response coordination and effectiveness in addressing the needs of homeless persons. Proposed program activities for 2021:</a:t>
            </a:r>
          </a:p>
          <a:p>
            <a:pPr marL="342900" indent="-342900" eaLnBrk="0" hangingPunct="0">
              <a:spcBef>
                <a:spcPct val="20000"/>
              </a:spcBef>
              <a:buClr>
                <a:srgbClr val="000099"/>
              </a:buClr>
              <a:buSzPct val="75000"/>
              <a:buFont typeface="Arial" panose="020B0604020202020204" pitchFamily="34" charset="0"/>
              <a:buChar char="•"/>
            </a:pPr>
            <a:r>
              <a:rPr lang="en-US" sz="20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services for persons who are homeless, at risk of homelessness</a:t>
            </a:r>
          </a:p>
          <a:p>
            <a:pPr marL="342900" indent="-342900" eaLnBrk="0" hangingPunct="0">
              <a:spcBef>
                <a:spcPct val="20000"/>
              </a:spcBef>
              <a:buClr>
                <a:srgbClr val="000099"/>
              </a:buClr>
              <a:buSzPct val="75000"/>
              <a:buFont typeface="Arial" panose="020B0604020202020204" pitchFamily="34" charset="0"/>
              <a:buChar char="•"/>
            </a:pPr>
            <a:r>
              <a:rPr lang="en-US" sz="20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services for special populations such as homeless youth, victim services (victims of human trafficking)</a:t>
            </a:r>
          </a:p>
          <a:p>
            <a:pPr eaLnBrk="0" hangingPunct="0">
              <a:spcBef>
                <a:spcPct val="20000"/>
              </a:spcBef>
              <a:buClr>
                <a:srgbClr val="000099"/>
              </a:buClr>
              <a:buSzPct val="75000"/>
            </a:pPr>
            <a:r>
              <a:rPr lang="en-US" sz="2000" dirty="0">
                <a:solidFill>
                  <a:srgbClr val="000000"/>
                </a:solidFill>
                <a:effectLst/>
                <a:latin typeface="Arial Narrow" panose="020B0606020202030204" pitchFamily="34" charset="0"/>
                <a:ea typeface="Calibri" panose="020F0502020204030204" pitchFamily="34" charset="0"/>
                <a:cs typeface="Arial" panose="020B0604020202020204" pitchFamily="34" charset="0"/>
              </a:rPr>
              <a:t>The five ESG program components are:  street outreach, emergency shelter (homeless population, domestic violence and children and youth), rapid re-housing of homeless individuals and/or families, homeless prevention to individuals and/or families at risk of homelessness, and Homeless Management Information System (HMIS) data collection.</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285750" indent="-285750" eaLnBrk="0" hangingPunct="0">
              <a:spcBef>
                <a:spcPct val="20000"/>
              </a:spcBef>
              <a:buClr>
                <a:srgbClr val="000099"/>
              </a:buClr>
              <a:buSzPct val="75000"/>
              <a:buFont typeface="Arial" panose="020B0604020202020204" pitchFamily="34" charset="0"/>
              <a:buChar char="•"/>
            </a:pPr>
            <a:endParaRPr lang="en-US" sz="18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558468948"/>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30723" name="Rectangle 4102"/>
          <p:cNvSpPr>
            <a:spLocks noChangeArrowheads="1"/>
          </p:cNvSpPr>
          <p:nvPr/>
        </p:nvSpPr>
        <p:spPr bwMode="auto">
          <a:xfrm>
            <a:off x="1143000" y="1600200"/>
            <a:ext cx="6858000" cy="990600"/>
          </a:xfrm>
          <a:prstGeom prst="rect">
            <a:avLst/>
          </a:prstGeom>
          <a:noFill/>
          <a:ln w="9525">
            <a:noFill/>
            <a:miter lim="800000"/>
            <a:headEnd/>
            <a:tailEnd/>
          </a:ln>
        </p:spPr>
        <p:txBody>
          <a:bodyPr/>
          <a:lstStyle/>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HOME Investment Partnerships Program (HOME)</a:t>
            </a:r>
          </a:p>
          <a:p>
            <a:pPr marL="285750" indent="-285750" eaLnBrk="0" hangingPunct="0">
              <a:spcBef>
                <a:spcPct val="20000"/>
              </a:spcBef>
              <a:buClr>
                <a:srgbClr val="000099"/>
              </a:buClr>
              <a:buSzPct val="75000"/>
              <a:buFont typeface="Arial" panose="020B0604020202020204" pitchFamily="34" charset="0"/>
              <a:buChar char="•"/>
            </a:pPr>
            <a:endParaRPr lang="en-US" sz="1800" dirty="0">
              <a:solidFill>
                <a:srgbClr val="000000"/>
              </a:solidFill>
              <a:effectLst/>
              <a:latin typeface="Arial Narrow" panose="020B0606020202030204" pitchFamily="34" charset="0"/>
              <a:ea typeface="Calibri" panose="020F0502020204030204" pitchFamily="34" charset="0"/>
              <a:cs typeface="Arial" panose="020B0604020202020204" pitchFamily="34" charset="0"/>
            </a:endParaRPr>
          </a:p>
          <a:p>
            <a:pPr eaLnBrk="0" hangingPunct="0">
              <a:spcBef>
                <a:spcPct val="20000"/>
              </a:spcBef>
              <a:buClr>
                <a:srgbClr val="000099"/>
              </a:buClr>
              <a:buSzPct val="75000"/>
            </a:pPr>
            <a:r>
              <a:rPr lang="en-US" sz="2000" dirty="0">
                <a:effectLst/>
                <a:latin typeface="Arial Narrow" panose="020B0606020202030204" pitchFamily="34" charset="0"/>
                <a:ea typeface="Times New Roman" panose="02020603050405020304" pitchFamily="18" charset="0"/>
                <a:cs typeface="Arial" panose="020B0604020202020204" pitchFamily="34" charset="0"/>
              </a:rPr>
              <a:t>HOME funds assist households with income at or below 80% of area median income according to family size and locale.  </a:t>
            </a:r>
            <a:endParaRPr lang="en-US" sz="2000" b="1" dirty="0">
              <a:solidFill>
                <a:srgbClr val="000000"/>
              </a:solidFill>
              <a:effectLst/>
              <a:latin typeface="Arial Narrow" panose="020B060602020203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1226463869"/>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3"/>
          <p:cNvSpPr>
            <a:spLocks noChangeArrowheads="1"/>
          </p:cNvSpPr>
          <p:nvPr/>
        </p:nvSpPr>
        <p:spPr bwMode="auto">
          <a:xfrm>
            <a:off x="2603897" y="2521745"/>
            <a:ext cx="6858000" cy="369332"/>
          </a:xfrm>
          <a:prstGeom prst="rect">
            <a:avLst/>
          </a:prstGeom>
          <a:noFill/>
          <a:ln w="12700" cap="sq">
            <a:noFill/>
            <a:miter lim="800000"/>
            <a:headEnd type="none" w="sm" len="sm"/>
            <a:tailEnd type="none" w="sm" len="sm"/>
          </a:ln>
        </p:spPr>
        <p:txBody>
          <a:bodyPr>
            <a:spAutoFit/>
          </a:bodyPr>
          <a:lstStyle/>
          <a:p>
            <a:pPr eaLnBrk="0" fontAlgn="base" hangingPunct="0">
              <a:spcBef>
                <a:spcPct val="0"/>
              </a:spcBef>
              <a:spcAft>
                <a:spcPct val="0"/>
              </a:spcAft>
            </a:pPr>
            <a:endParaRPr lang="en-US" dirty="0">
              <a:solidFill>
                <a:srgbClr val="000000"/>
              </a:solidFill>
              <a:latin typeface="Times New Roman" pitchFamily="18" charset="0"/>
            </a:endParaRPr>
          </a:p>
        </p:txBody>
      </p:sp>
      <p:sp>
        <p:nvSpPr>
          <p:cNvPr id="30723" name="Rectangle 4102"/>
          <p:cNvSpPr>
            <a:spLocks noChangeArrowheads="1"/>
          </p:cNvSpPr>
          <p:nvPr/>
        </p:nvSpPr>
        <p:spPr bwMode="auto">
          <a:xfrm>
            <a:off x="1143000" y="1600200"/>
            <a:ext cx="6858000" cy="990600"/>
          </a:xfrm>
          <a:prstGeom prst="rect">
            <a:avLst/>
          </a:prstGeom>
          <a:noFill/>
          <a:ln w="9525">
            <a:noFill/>
            <a:miter lim="800000"/>
            <a:headEnd/>
            <a:tailEnd/>
          </a:ln>
        </p:spPr>
        <p:txBody>
          <a:bodyPr/>
          <a:lstStyle/>
          <a:p>
            <a:pPr marL="342900" indent="-342900" algn="ctr" eaLnBrk="0" hangingPunct="0">
              <a:spcBef>
                <a:spcPct val="20000"/>
              </a:spcBef>
              <a:buClr>
                <a:srgbClr val="000099"/>
              </a:buClr>
              <a:buSzPct val="75000"/>
            </a:pPr>
            <a:r>
              <a:rPr lang="en-US" sz="3200" b="1" dirty="0">
                <a:solidFill>
                  <a:srgbClr val="C00000"/>
                </a:solidFill>
                <a:effectLst/>
                <a:latin typeface="Arial" panose="020B0604020202020204" pitchFamily="34" charset="0"/>
                <a:ea typeface="Times New Roman" panose="02020603050405020304" pitchFamily="18" charset="0"/>
              </a:rPr>
              <a:t>(HOME) - Homeowner Rehabilitation</a:t>
            </a:r>
          </a:p>
          <a:p>
            <a:pPr marR="0" lvl="0">
              <a:lnSpc>
                <a:spcPct val="115000"/>
              </a:lnSpc>
              <a:spcBef>
                <a:spcPts val="0"/>
              </a:spcBef>
              <a:spcAft>
                <a:spcPts val="0"/>
              </a:spcAft>
            </a:pPr>
            <a:endParaRPr lang="en-US" sz="1800" dirty="0">
              <a:effectLst/>
              <a:latin typeface="Arial Narrow" panose="020B0606020202030204" pitchFamily="34" charset="0"/>
              <a:ea typeface="Calibri" panose="020F0502020204030204" pitchFamily="34" charset="0"/>
              <a:cs typeface="Arial" panose="020B0604020202020204" pitchFamily="34" charset="0"/>
            </a:endParaRPr>
          </a:p>
          <a:p>
            <a:pPr marR="0" lvl="0">
              <a:lnSpc>
                <a:spcPct val="115000"/>
              </a:lnSpc>
              <a:spcBef>
                <a:spcPts val="0"/>
              </a:spcBef>
              <a:spcAft>
                <a:spcPts val="0"/>
              </a:spcAft>
            </a:pPr>
            <a:r>
              <a:rPr lang="en-US" sz="2400" dirty="0">
                <a:effectLst/>
                <a:latin typeface="Arial Narrow" panose="020B0606020202030204" pitchFamily="34" charset="0"/>
                <a:ea typeface="Calibri" panose="020F0502020204030204" pitchFamily="34" charset="0"/>
                <a:cs typeface="Arial" panose="020B0604020202020204" pitchFamily="34" charset="0"/>
              </a:rPr>
              <a:t>Funds are used to provide safe, decent, affordable housing by eliminating</a:t>
            </a:r>
            <a:r>
              <a:rPr lang="en-US" sz="2400" dirty="0">
                <a:latin typeface="Calibri" panose="020F0502020204030204" pitchFamily="34" charset="0"/>
                <a:ea typeface="Calibri" panose="020F0502020204030204" pitchFamily="34" charset="0"/>
                <a:cs typeface="Times New Roman" panose="02020603050405020304" pitchFamily="18" charset="0"/>
              </a:rPr>
              <a:t> </a:t>
            </a:r>
            <a:r>
              <a:rPr lang="en-US" sz="2400" dirty="0">
                <a:effectLst/>
                <a:latin typeface="Arial Narrow" panose="020B0606020202030204" pitchFamily="34" charset="0"/>
                <a:ea typeface="Calibri" panose="020F0502020204030204" pitchFamily="34" charset="0"/>
                <a:cs typeface="Arial" panose="020B0604020202020204" pitchFamily="34" charset="0"/>
              </a:rPr>
              <a:t>substandard conditions, through rehabilitation or reconstruction of owner-occupied units. HOME funds are distributed through a competitive process.  </a:t>
            </a:r>
            <a:endParaRPr lang="en-US" sz="2400" dirty="0">
              <a:latin typeface="Arial Narrow" panose="020B0606020202030204" pitchFamily="34" charset="0"/>
              <a:ea typeface="Calibri" panose="020F0502020204030204" pitchFamily="34" charset="0"/>
            </a:endParaRPr>
          </a:p>
        </p:txBody>
      </p:sp>
    </p:spTree>
    <p:extLst>
      <p:ext uri="{BB962C8B-B14F-4D97-AF65-F5344CB8AC3E}">
        <p14:creationId xmlns:p14="http://schemas.microsoft.com/office/powerpoint/2010/main" val="3390922058"/>
      </p:ext>
    </p:extLst>
  </p:cSld>
  <p:clrMapOvr>
    <a:masterClrMapping/>
  </p:clrMapOvr>
  <p:transition>
    <p:zoom/>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Custom 1">
      <a:dk1>
        <a:sysClr val="windowText" lastClr="000000"/>
      </a:dk1>
      <a:lt1>
        <a:sysClr val="window" lastClr="FFFFFF"/>
      </a:lt1>
      <a:dk2>
        <a:srgbClr val="FFFFFF"/>
      </a:dk2>
      <a:lt2>
        <a:srgbClr val="FFFFFF"/>
      </a:lt2>
      <a:accent1>
        <a:srgbClr val="008A43"/>
      </a:accent1>
      <a:accent2>
        <a:srgbClr val="3E4981"/>
      </a:accent2>
      <a:accent3>
        <a:srgbClr val="928B70"/>
      </a:accent3>
      <a:accent4>
        <a:srgbClr val="87706B"/>
      </a:accent4>
      <a:accent5>
        <a:srgbClr val="94734E"/>
      </a:accent5>
      <a:accent6>
        <a:srgbClr val="6F777D"/>
      </a:accent6>
      <a:hlink>
        <a:srgbClr val="CC9900"/>
      </a:hlink>
      <a:folHlink>
        <a:srgbClr val="C0C0C0"/>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FFFFFF"/>
    </a:dk2>
    <a:lt2>
      <a:srgbClr val="FFFFFF"/>
    </a:lt2>
    <a:accent1>
      <a:srgbClr val="008A43"/>
    </a:accent1>
    <a:accent2>
      <a:srgbClr val="3E4981"/>
    </a:accent2>
    <a:accent3>
      <a:srgbClr val="928B70"/>
    </a:accent3>
    <a:accent4>
      <a:srgbClr val="87706B"/>
    </a:accent4>
    <a:accent5>
      <a:srgbClr val="94734E"/>
    </a:accent5>
    <a:accent6>
      <a:srgbClr val="6F777D"/>
    </a:accent6>
    <a:hlink>
      <a:srgbClr val="CC9900"/>
    </a:hlink>
    <a:folHlink>
      <a:srgbClr val="C0C0C0"/>
    </a:folHlink>
  </a:clrScheme>
</a:themeOverride>
</file>

<file path=docProps/app.xml><?xml version="1.0" encoding="utf-8"?>
<Properties xmlns="http://schemas.openxmlformats.org/officeDocument/2006/extended-properties" xmlns:vt="http://schemas.openxmlformats.org/officeDocument/2006/docPropsVTypes">
  <Template/>
  <TotalTime>6709</TotalTime>
  <Words>1429</Words>
  <Application>Microsoft Office PowerPoint</Application>
  <PresentationFormat>On-screen Show (4:3)</PresentationFormat>
  <Paragraphs>275</Paragraphs>
  <Slides>27</Slides>
  <Notes>26</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27</vt:i4>
      </vt:variant>
    </vt:vector>
  </HeadingPairs>
  <TitlesOfParts>
    <vt:vector size="40" baseType="lpstr">
      <vt:lpstr>Arial</vt:lpstr>
      <vt:lpstr>Arial Narrow</vt:lpstr>
      <vt:lpstr>Calibri</vt:lpstr>
      <vt:lpstr>Franklin Gothic Book</vt:lpstr>
      <vt:lpstr>Franklin Gothic Demi</vt:lpstr>
      <vt:lpstr>Franklin Gothic Demi Cond</vt:lpstr>
      <vt:lpstr>Franklin Gothic Medium</vt:lpstr>
      <vt:lpstr>Futura</vt:lpstr>
      <vt:lpstr>Symbol</vt:lpstr>
      <vt:lpstr>Times New Roman</vt:lpstr>
      <vt:lpstr>Wingdings</vt:lpstr>
      <vt:lpstr>Wingdings 2</vt:lpstr>
      <vt:lpstr>Grid</vt:lpstr>
      <vt:lpstr>Mississippi Home Corporation Mississippi Development Authority</vt:lpstr>
      <vt:lpstr>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Mississippi Home Corporation</dc:title>
  <dc:creator>Brittany Sistrunk</dc:creator>
  <cp:lastModifiedBy>Ben Mokry</cp:lastModifiedBy>
  <cp:revision>400</cp:revision>
  <cp:lastPrinted>2020-01-28T21:25:32Z</cp:lastPrinted>
  <dcterms:created xsi:type="dcterms:W3CDTF">2015-10-26T15:11:19Z</dcterms:created>
  <dcterms:modified xsi:type="dcterms:W3CDTF">2021-04-06T22:57:56Z</dcterms:modified>
</cp:coreProperties>
</file>